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C7F"/>
    <a:srgbClr val="3A9680"/>
    <a:srgbClr val="42A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jandra.costas\Documents\Resultados%20Kahoot.%20v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jandra.costas\Documents\Resultados%20Kahoot.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jandra.costas\Documents\Resultados%20Kahoot.%20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alejandra.costas\Documents\Resultados%20Kahoot.%20v2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alejandra.costas\Documents\Resultados%20Kahoot.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sz="1600" dirty="0">
                <a:solidFill>
                  <a:schemeClr val="tx1"/>
                </a:solidFill>
              </a:rPr>
              <a:t>1.- ¿Es muy importante tener un SASISOPA implantado para las actividades del Sector Hidrocarburos?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1622675899859348"/>
          <c:y val="0.27828708210498049"/>
          <c:w val="0.56871327266452243"/>
          <c:h val="0.60886546599083402"/>
        </c:manualLayout>
      </c:layout>
      <c:pieChart>
        <c:varyColors val="1"/>
        <c:ser>
          <c:idx val="0"/>
          <c:order val="0"/>
          <c:tx>
            <c:strRef>
              <c:f>Hoja1!$B$8</c:f>
              <c:strCache>
                <c:ptCount val="1"/>
                <c:pt idx="0">
                  <c:v>¿Es muy importante tener un SASISOPA implantado para las actividades del Sector Hidrocarburos?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37-4E6D-A2C4-40AB80F525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37-4E6D-A2C4-40AB80F525DC}"/>
              </c:ext>
            </c:extLst>
          </c:dPt>
          <c:dLbls>
            <c:dLbl>
              <c:idx val="1"/>
              <c:layout>
                <c:manualLayout>
                  <c:x val="3.247747156605419E-2"/>
                  <c:y val="0.136202245552639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37-4E6D-A2C4-40AB80F525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Hoja1!$C$7:$E$7</c15:sqref>
                  </c15:fullRef>
                </c:ext>
              </c:extLst>
              <c:f>Hoja1!$C$7:$D$7</c:f>
              <c:strCache>
                <c:ptCount val="2"/>
                <c:pt idx="0">
                  <c:v>VERDADERO</c:v>
                </c:pt>
                <c:pt idx="1">
                  <c:v>FALSO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Hoja1!$C$8:$E$8</c15:sqref>
                  </c15:fullRef>
                </c:ext>
              </c:extLst>
              <c:f>Hoja1!$C$8:$D$8</c:f>
              <c:numCache>
                <c:formatCode>General</c:formatCode>
                <c:ptCount val="2"/>
                <c:pt idx="0">
                  <c:v>78</c:v>
                </c:pt>
                <c:pt idx="1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Hoja1!$E$8</c15:sqref>
                  <c15:spPr xmlns:c15="http://schemas.microsoft.com/office/drawing/2012/chart"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15:spPr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6-F537-4E6D-A2C4-40AB80F52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sz="1600" dirty="0">
                <a:solidFill>
                  <a:schemeClr val="tx1"/>
                </a:solidFill>
              </a:rPr>
              <a:t>3.- ¿Cuáles son las ventajas de tener un SASISOPA implantado?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888721320794001"/>
          <c:y val="0.1421787726927195"/>
          <c:w val="0.59937130751952339"/>
          <c:h val="0.59912578499310121"/>
        </c:manualLayout>
      </c:layout>
      <c:pieChart>
        <c:varyColors val="1"/>
        <c:ser>
          <c:idx val="0"/>
          <c:order val="0"/>
          <c:tx>
            <c:strRef>
              <c:f>Hoja1!$B$12</c:f>
              <c:strCache>
                <c:ptCount val="1"/>
                <c:pt idx="0">
                  <c:v>¿Cuáles son las ventajas de tener un SASISOPA implantado?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0C-443B-99BE-B6D7619D74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0C-443B-99BE-B6D7619D747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0C-443B-99BE-B6D7619D7478}"/>
              </c:ext>
            </c:extLst>
          </c:dPt>
          <c:dPt>
            <c:idx val="3"/>
            <c:bubble3D val="0"/>
            <c:spPr>
              <a:solidFill>
                <a:srgbClr val="3A96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0C-443B-99BE-B6D7619D74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Hoja1!$C$11:$G$11</c15:sqref>
                  </c15:fullRef>
                </c:ext>
              </c:extLst>
              <c:f>Hoja1!$C$11:$F$11</c:f>
              <c:strCache>
                <c:ptCount val="4"/>
                <c:pt idx="0">
                  <c:v>Cumplir con los requerimientos de la Agencia</c:v>
                </c:pt>
                <c:pt idx="1">
                  <c:v>Administrar los riesgos de las actividades del Sector Hidrocarburos</c:v>
                </c:pt>
                <c:pt idx="2">
                  <c:v>Crear/reforzar una cultura de seguridad en los Regulados</c:v>
                </c:pt>
                <c:pt idx="3">
                  <c:v>Evitar accidentes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Hoja1!$C$12:$G$12</c15:sqref>
                  </c15:fullRef>
                </c:ext>
              </c:extLst>
              <c:f>Hoja1!$C$12:$F$12</c:f>
              <c:numCache>
                <c:formatCode>General</c:formatCode>
                <c:ptCount val="4"/>
                <c:pt idx="0">
                  <c:v>13</c:v>
                </c:pt>
                <c:pt idx="1">
                  <c:v>149</c:v>
                </c:pt>
                <c:pt idx="2">
                  <c:v>71</c:v>
                </c:pt>
                <c:pt idx="3">
                  <c:v>26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A-6B0C-443B-99BE-B6D7619D7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884719379514659E-3"/>
          <c:y val="0.79809074074074093"/>
          <c:w val="0.94590345761623895"/>
          <c:h val="0.19015000000000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sz="1600" dirty="0">
                <a:solidFill>
                  <a:schemeClr val="tx1"/>
                </a:solidFill>
              </a:rPr>
              <a:t>4.- ¿Cuáles son los obstáculos para la implementación exitosa de un SASISOPA?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4566665243739932"/>
          <c:y val="0.12957222222222223"/>
          <c:w val="0.56072537618419516"/>
          <c:h val="0.63001722222222234"/>
        </c:manualLayout>
      </c:layout>
      <c:pieChart>
        <c:varyColors val="1"/>
        <c:ser>
          <c:idx val="0"/>
          <c:order val="0"/>
          <c:tx>
            <c:strRef>
              <c:f>Hoja1!$B$14</c:f>
              <c:strCache>
                <c:ptCount val="1"/>
                <c:pt idx="0">
                  <c:v>¿Cuáles son los obstáculos para la implementación exitosa de un SASISOPA?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1A-4909-8047-2E6E416A71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1A-4909-8047-2E6E416A71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1A-4909-8047-2E6E416A7192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1A-4909-8047-2E6E416A7192}"/>
              </c:ext>
            </c:extLst>
          </c:dPt>
          <c:dLbls>
            <c:dLbl>
              <c:idx val="1"/>
              <c:layout>
                <c:manualLayout>
                  <c:x val="1.361098095085678E-2"/>
                  <c:y val="-0.108797407407407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1A-4909-8047-2E6E416A7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Hoja1!$C$13:$G$13</c15:sqref>
                  </c15:fullRef>
                </c:ext>
              </c:extLst>
              <c:f>Hoja1!$C$13:$F$13</c:f>
              <c:strCache>
                <c:ptCount val="4"/>
                <c:pt idx="0">
                  <c:v>La dificultad para entender el SASISOPA</c:v>
                </c:pt>
                <c:pt idx="1">
                  <c:v>Es un lineamiento que no aporta y quita tiempo</c:v>
                </c:pt>
                <c:pt idx="2">
                  <c:v>Se requiere de mucho trabajo y personal para cumplir</c:v>
                </c:pt>
                <c:pt idx="3">
                  <c:v>Los tiempos establecidos para cumplir son muy reducidos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Hoja1!$C$14:$G$14</c15:sqref>
                  </c15:fullRef>
                </c:ext>
              </c:extLst>
              <c:f>Hoja1!$C$14:$F$14</c:f>
              <c:numCache>
                <c:formatCode>General</c:formatCode>
                <c:ptCount val="4"/>
                <c:pt idx="0">
                  <c:v>141</c:v>
                </c:pt>
                <c:pt idx="1">
                  <c:v>8</c:v>
                </c:pt>
                <c:pt idx="2">
                  <c:v>78</c:v>
                </c:pt>
                <c:pt idx="3">
                  <c:v>55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Hoja1!$G$14</c15:sqref>
                  <c15:spPr xmlns:c15="http://schemas.microsoft.com/office/drawing/2012/chart"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15:spPr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A-7A1A-4909-8047-2E6E416A7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'Gráfico P2'!$C$22:$C$28</cx:f>
        <cx:lvl ptCount="7">
          <cx:pt idx="0">Seguridad (Personas, Ambiente, Procesos)</cx:pt>
          <cx:pt idx="1">Otros</cx:pt>
          <cx:pt idx="2">Administración (Riesgos, Procesos)</cx:pt>
          <cx:pt idx="3">Control (Procesos, Actividades)</cx:pt>
          <cx:pt idx="4">Sistema (Gestión, Seguridad)</cx:pt>
          <cx:pt idx="5">Operaciones Seguras</cx:pt>
          <cx:pt idx="6">Regulación (Ambiental, Seguridad)</cx:pt>
        </cx:lvl>
      </cx:strDim>
      <cx:numDim type="size">
        <cx:f>'Gráfico P2'!$D$22:$D$28</cx:f>
        <cx:lvl ptCount="7" formatCode="0%">
          <cx:pt idx="0">0.45882352941176469</cx:pt>
          <cx:pt idx="1">0.17254901960784313</cx:pt>
          <cx:pt idx="2">0.14509803921568629</cx:pt>
          <cx:pt idx="3">0.12549019607843137</cx:pt>
          <cx:pt idx="4">0.043137254901960784</cx:pt>
          <cx:pt idx="5">0.027450980392156862</cx:pt>
          <cx:pt idx="6">0.027450980392156862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r>
              <a:rPr lang="es-ES" sz="1600" b="0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2.- ¿Qué aporta un SASISOPA a las actividades del Sector Hidrocarburos? </a:t>
            </a:r>
          </a:p>
        </cx:rich>
      </cx:tx>
    </cx:title>
    <cx:plotArea>
      <cx:plotAreaRegion>
        <cx:series layoutId="treemap" uniqueId="{FC9BAA29-0934-40C6-B09E-ADFC0662E250}">
          <cx:dataPt idx="5">
            <cx:spPr>
              <a:solidFill>
                <a:srgbClr val="691C32"/>
              </a:solidFill>
            </cx:spPr>
          </cx:dataPt>
          <cx:dataPt idx="6">
            <cx:spPr>
              <a:solidFill>
                <a:srgbClr val="10312B">
                  <a:lumMod val="75000"/>
                  <a:lumOff val="25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/>
                </a:pPr>
                <a:endParaRPr lang="es-ES" sz="1600" b="0" i="0" u="none" strike="noStrike" baseline="0">
                  <a:solidFill>
                    <a:srgbClr val="FFFFFF"/>
                  </a:solidFill>
                  <a:latin typeface="Montserrat"/>
                </a:endParaRPr>
              </a:p>
            </cx:txPr>
            <cx:visibility seriesName="0" categoryName="1" value="1"/>
            <cx:separator>, </cx:separator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es-ES" sz="1400" b="0" i="0" u="none" strike="noStrike" baseline="0">
                      <a:solidFill>
                        <a:srgbClr val="FFFFFF"/>
                      </a:solidFill>
                      <a:latin typeface="Montserrat"/>
                    </a:rPr>
                    <a:t>Administración (Riesgos, Procesos), 15%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50"/>
                  </a:pPr>
                  <a:r>
                    <a:rPr lang="es-ES" sz="1050" b="0" i="0" u="none" strike="noStrike" baseline="0">
                      <a:solidFill>
                        <a:srgbClr val="FFFFFF"/>
                      </a:solidFill>
                      <a:latin typeface="Montserrat"/>
                    </a:rPr>
                    <a:t>Sistema (Gestión, Seguridad), 4%</a:t>
                  </a:r>
                </a:p>
              </cx:txPr>
              <cx:visibility seriesName="0" categoryName="1" value="1"/>
              <cx:separator>, 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0" i="0" u="none" strike="noStrike" baseline="0">
                      <a:solidFill>
                        <a:srgbClr val="FFFFFF"/>
                      </a:solidFill>
                      <a:latin typeface="Montserrat"/>
                    </a:rPr>
                    <a:t>Operaciones Seguras, 3%</a:t>
                  </a:r>
                </a:p>
              </cx:txPr>
              <cx:visibility seriesName="0" categoryName="1" value="1"/>
              <cx:separator>, 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0" i="0" u="none" strike="noStrike" baseline="0">
                      <a:solidFill>
                        <a:srgbClr val="FFFFFF"/>
                      </a:solidFill>
                      <a:latin typeface="Montserrat"/>
                    </a:rPr>
                    <a:t>Regulación (Ambiental, Seguridad), 3%</a:t>
                  </a:r>
                </a:p>
              </cx:txPr>
              <cx:visibility seriesName="0" categoryName="1" value="1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'Gráfica 5'!$C$4:$C$13</cx:f>
        <cx:lvl ptCount="10">
          <cx:pt idx="0">Capacitación y comunicación regulado-regulador (Foros, cursos, talleres, aclaración de dudas)</cx:pt>
          <cx:pt idx="1">Otros</cx:pt>
          <cx:pt idx="2">Mejorar tiempos de respuesta (trámites, procesos y consultas)</cx:pt>
          <cx:pt idx="3">Elaborar y actualizar documentos normativos (Crear guías, mejorar entendimiento del SASISOPA acordes a cada actividad)</cx:pt>
          <cx:pt idx="4">Difusión de buenas prácticas y lecciones aprendidas </cx:pt>
          <cx:pt idx="5">Incrementar la verificación del cumplimiento (Supervisión, Inspección y Vigilancias)</cx:pt>
          <cx:pt idx="6">Homologar criterios y alinear documentos normativos (ASEA y otras dependencias)</cx:pt>
          <cx:pt idx="7">Generar cultura de seguridad</cx:pt>
          <cx:pt idx="8">Evaluar el desempeño de los regulados</cx:pt>
          <cx:pt idx="9">Auditorias y Buenas Prácticas por parte del regulador</cx:pt>
        </cx:lvl>
      </cx:strDim>
      <cx:numDim type="size">
        <cx:f>'Gráfica 5'!$D$4:$D$13</cx:f>
        <cx:lvl ptCount="10" formatCode="0%">
          <cx:pt idx="0">0.32786885245901637</cx:pt>
          <cx:pt idx="1">0.24590163934426229</cx:pt>
          <cx:pt idx="2">0.10928961748633879</cx:pt>
          <cx:pt idx="3">0.071038251366120214</cx:pt>
          <cx:pt idx="4">0.054644808743169397</cx:pt>
          <cx:pt idx="5">0.049180327868852458</cx:pt>
          <cx:pt idx="6">0.049180327868852458</cx:pt>
          <cx:pt idx="7">0.043715846994535519</cx:pt>
          <cx:pt idx="8">0.027322404371584699</cx:pt>
          <cx:pt idx="9">0.02185792349726776</cx:pt>
        </cx:lvl>
      </cx:numDim>
    </cx:data>
  </cx:chartData>
  <cx:chart>
    <cx:title pos="t" align="ctr" overlay="0">
      <cx:tx>
        <cx:txData>
          <cx:v>5.- ¿Qué acciones de mejora propones para mejorar el desempeño en Seguridad y Protección Ambiental del Sector Hidrocarburos?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s-ES" sz="2000" b="0" i="0" u="none" strike="noStrike" baseline="0" dirty="0">
              <a:solidFill>
                <a:schemeClr val="tx1"/>
              </a:solidFill>
              <a:latin typeface="+mn-lt"/>
            </a:rPr>
            <a:t>5.- ¿Qué acciones de mejora propones para mejorar el desempeño en Seguridad y Protección Ambiental del Sector Hidrocarburos?</a:t>
          </a:r>
        </a:p>
      </cx:txPr>
    </cx:title>
    <cx:plotArea>
      <cx:plotAreaRegion>
        <cx:series layoutId="treemap" uniqueId="{ABDF6F43-6910-4048-9893-2DFE1DDD6547}">
          <cx:dataPt idx="5">
            <cx:spPr>
              <a:solidFill>
                <a:srgbClr val="9F2241">
                  <a:lumMod val="75000"/>
                </a:srgbClr>
              </a:solidFill>
            </cx:spPr>
          </cx:dataPt>
          <cx:dataPt idx="6">
            <cx:spPr>
              <a:solidFill>
                <a:srgbClr val="3A9680"/>
              </a:solidFill>
            </cx:spPr>
          </cx:dataPt>
          <cx:dataPt idx="7">
            <cx:spPr>
              <a:solidFill>
                <a:srgbClr val="DDC9A3">
                  <a:lumMod val="75000"/>
                </a:srgbClr>
              </a:solidFill>
            </cx:spPr>
          </cx:dataPt>
          <cx:dataPt idx="8">
            <cx:spPr>
              <a:solidFill>
                <a:srgbClr val="CBAC7F"/>
              </a:solidFill>
            </cx:spPr>
          </cx:dataPt>
          <cx:dataPt idx="9">
            <cx:spPr>
              <a:solidFill>
                <a:srgbClr val="691C32">
                  <a:lumMod val="50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/>
                </a:pPr>
                <a:endParaRPr lang="es-ES" sz="1800" b="0" i="0" u="none" strike="noStrike" baseline="0">
                  <a:solidFill>
                    <a:srgbClr val="FFFFFF"/>
                  </a:solidFill>
                  <a:latin typeface="Montserrat"/>
                </a:endParaRPr>
              </a:p>
            </cx:txPr>
            <cx:visibility seriesName="0" categoryName="1" value="1"/>
            <cx:separator>, </cx:separator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es-ES" sz="1400" b="0" i="0" u="none" strike="noStrike" baseline="0">
                      <a:solidFill>
                        <a:srgbClr val="FFFFFF"/>
                      </a:solidFill>
                      <a:latin typeface="Montserrat"/>
                    </a:rPr>
                    <a:t>Elaborar y actualizar documentos normativos (Crear guías, mejorar entendimiento del SASISOPA acordes a cada actividad), 7%</a:t>
                  </a:r>
                </a:p>
              </cx:txPr>
              <cx:visibility seriesName="0" categoryName="1" value="1"/>
              <cx:separator>, 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es-ES" sz="1600" b="0" i="0" u="none" strike="noStrike" baseline="0">
                      <a:solidFill>
                        <a:srgbClr val="FFFFFF"/>
                      </a:solidFill>
                      <a:latin typeface="Montserrat"/>
                    </a:rPr>
                    <a:t>Difusión de buenas prácticas y lecciones aprendidas , 5%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s-ES" sz="1200" b="0" i="0" u="none" strike="noStrike" baseline="0">
                      <a:solidFill>
                        <a:srgbClr val="FFFFFF"/>
                      </a:solidFill>
                      <a:latin typeface="Montserrat"/>
                    </a:rPr>
                    <a:t>Incrementar la verificación del cumplimiento (Supervisión, Inspección y Vigilancias), 5%</a:t>
                  </a:r>
                </a:p>
              </cx:txPr>
              <cx:visibility seriesName="0" categoryName="1" value="1"/>
              <cx:separator>, 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s-ES" sz="1200" b="0" i="0" u="none" strike="noStrike" baseline="0">
                      <a:solidFill>
                        <a:srgbClr val="FFFFFF"/>
                      </a:solidFill>
                      <a:latin typeface="Montserrat"/>
                    </a:rPr>
                    <a:t>Homologar criterios y alinear documentos normativos (ASEA y otras dependencias), 5%</a:t>
                  </a:r>
                </a:p>
              </cx:txPr>
              <cx:visibility seriesName="0" categoryName="1" value="1"/>
              <cx:separator>, 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50"/>
                  </a:pPr>
                  <a:r>
                    <a:rPr lang="es-ES" sz="1150" b="0" i="0" u="none" strike="noStrike" baseline="0">
                      <a:solidFill>
                        <a:srgbClr val="FFFFFF"/>
                      </a:solidFill>
                      <a:latin typeface="Montserrat"/>
                    </a:rPr>
                    <a:t>Evaluar el desempeño de los regulados, 3%</a:t>
                  </a:r>
                </a:p>
              </cx:txPr>
              <cx:visibility seriesName="0" categoryName="1" value="1"/>
              <cx:separator>, </cx:separato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50"/>
                  </a:pPr>
                  <a:r>
                    <a:rPr lang="es-ES" sz="1050" b="0" i="0" u="none" strike="noStrike" baseline="0">
                      <a:solidFill>
                        <a:srgbClr val="FFFFFF"/>
                      </a:solidFill>
                      <a:latin typeface="Montserrat"/>
                    </a:rPr>
                    <a:t>Auditorias y Buenas Prácticas por parte del regulador, 2%</a:t>
                  </a:r>
                </a:p>
              </cx:txPr>
              <cx:visibility seriesName="0" categoryName="1" value="1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0.72871</cdr:x>
      <cdr:y>0.26626</cdr:y>
    </cdr:from>
    <cdr:to>
      <cdr:x>0.94563</cdr:x>
      <cdr:y>0.3311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B57F36F-7A0A-4A6F-A1F7-76D7888BC964}"/>
            </a:ext>
          </a:extLst>
        </cdr:cNvPr>
        <cdr:cNvSpPr txBox="1"/>
      </cdr:nvSpPr>
      <cdr:spPr>
        <a:xfrm xmlns:a="http://schemas.openxmlformats.org/drawingml/2006/main">
          <a:off x="3221499" y="1119945"/>
          <a:ext cx="958950" cy="27275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s-MX" sz="1200" dirty="0" err="1"/>
            <a:t>Resp</a:t>
          </a:r>
          <a:r>
            <a:rPr lang="es-MX" sz="1200" dirty="0"/>
            <a:t>: 85</a:t>
          </a:r>
        </a:p>
        <a:p xmlns:a="http://schemas.openxmlformats.org/drawingml/2006/main">
          <a:endParaRPr lang="es-MX" sz="9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nis&#10;&#10;Descripción generada con confianza muy alta">
            <a:extLst>
              <a:ext uri="{FF2B5EF4-FFF2-40B4-BE49-F238E27FC236}">
                <a16:creationId xmlns:a16="http://schemas.microsoft.com/office/drawing/2014/main" id="{AB7F7037-66B4-495F-B8BC-85B7369AA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77FC73-C968-42ED-A2CC-A1A8876DC708}"/>
              </a:ext>
            </a:extLst>
          </p:cNvPr>
          <p:cNvCxnSpPr/>
          <p:nvPr/>
        </p:nvCxnSpPr>
        <p:spPr>
          <a:xfrm>
            <a:off x="2634020" y="2784143"/>
            <a:ext cx="6769289" cy="0"/>
          </a:xfrm>
          <a:prstGeom prst="line">
            <a:avLst/>
          </a:prstGeom>
          <a:ln>
            <a:solidFill>
              <a:srgbClr val="B29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98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4FD991-8481-4BE0-B84D-E950BD9EF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7035"/>
            <a:ext cx="12181493" cy="6467793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361496E7-C56E-463C-9511-849AFF077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xterior&#10;&#10;Descripción generada con confianza alta">
            <a:extLst>
              <a:ext uri="{FF2B5EF4-FFF2-40B4-BE49-F238E27FC236}">
                <a16:creationId xmlns:a16="http://schemas.microsoft.com/office/drawing/2014/main" id="{E4898E6F-6FB6-4789-A258-3900CC62B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2B46627-1ABE-489A-BE8C-D094E80D3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6697" y="996289"/>
            <a:ext cx="2542369" cy="789011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74C477AA-417E-478A-A2C0-2CB53B3CC0DF}"/>
              </a:ext>
            </a:extLst>
          </p:cNvPr>
          <p:cNvSpPr/>
          <p:nvPr/>
        </p:nvSpPr>
        <p:spPr>
          <a:xfrm>
            <a:off x="1879115" y="6132828"/>
            <a:ext cx="1500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gob.mx/asea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BA5C38AB-29E4-455D-B87E-B85D343055B7}"/>
              </a:ext>
            </a:extLst>
          </p:cNvPr>
          <p:cNvSpPr/>
          <p:nvPr/>
        </p:nvSpPr>
        <p:spPr>
          <a:xfrm>
            <a:off x="3990147" y="6167752"/>
            <a:ext cx="1587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AgenciaASEA</a:t>
            </a:r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56A97235-F979-4989-A11E-91066E5830BE}"/>
              </a:ext>
            </a:extLst>
          </p:cNvPr>
          <p:cNvSpPr/>
          <p:nvPr/>
        </p:nvSpPr>
        <p:spPr>
          <a:xfrm>
            <a:off x="6277115" y="6145888"/>
            <a:ext cx="1784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@</a:t>
            </a:r>
            <a:r>
              <a:rPr lang="es-MX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agencia_asea</a:t>
            </a:r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6BBAB7D-BA53-4EE9-9D59-5174273A2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3114" y="6040414"/>
            <a:ext cx="430357" cy="430357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6B24208F-7E77-4FC8-A110-97D140D92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3992" y="6054086"/>
            <a:ext cx="430357" cy="430357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A86C01C-C922-497A-88FF-AF9C2076E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1061" y="6098680"/>
            <a:ext cx="385763" cy="3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5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603CE9-8B5F-4D16-8F94-B21F228D6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5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logo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D40293-6394-4BCA-B66F-84E23283F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3086"/>
            <a:ext cx="10945505" cy="61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8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B939F-2FC3-4F6F-A4E3-D00F2E62C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D4CEAB-6A71-4B9C-9B89-EC1FF9AC8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FBB5CC-4FC2-467C-A81D-812F3435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23B-5974-44DC-9FFF-275A83680D3A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74C7B9-83FE-489C-A696-46965456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E970A5-8620-458A-AA8D-91C61DBA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37E-0E3E-4A69-9A00-A7C76E7EA1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47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93CB6B-2FFA-417B-B781-DD33838C4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429"/>
            <a:ext cx="12096751" cy="691242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B638CD-00A9-4ADB-9410-223C2625AB4E}"/>
              </a:ext>
            </a:extLst>
          </p:cNvPr>
          <p:cNvCxnSpPr/>
          <p:nvPr/>
        </p:nvCxnSpPr>
        <p:spPr>
          <a:xfrm>
            <a:off x="2634020" y="2784143"/>
            <a:ext cx="6769289" cy="0"/>
          </a:xfrm>
          <a:prstGeom prst="line">
            <a:avLst/>
          </a:prstGeom>
          <a:ln>
            <a:solidFill>
              <a:srgbClr val="B29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82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A9C5F5-F13A-48FD-A757-CF44D372D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9" y="368493"/>
            <a:ext cx="12214219" cy="6491350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1DDF50CA-F2B7-4B97-8D4E-77DCDE1B1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A9C5F5-F13A-48FD-A757-CF44D372D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9" y="368493"/>
            <a:ext cx="12214219" cy="6491350"/>
          </a:xfrm>
          <a:prstGeom prst="rect">
            <a:avLst/>
          </a:prstGeom>
        </p:spPr>
      </p:pic>
      <p:pic>
        <p:nvPicPr>
          <p:cNvPr id="5" name="Imagen 4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112FF27F-6C6B-4B36-B77D-89D7915A2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4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FAF0D47-883E-4C0F-9782-F7448084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779" y="6542204"/>
            <a:ext cx="360000" cy="179273"/>
          </a:xfrm>
        </p:spPr>
        <p:txBody>
          <a:bodyPr rIns="0"/>
          <a:lstStyle>
            <a:lvl1pPr>
              <a:defRPr sz="9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EC6BB37E-0E3E-4A69-9A00-A7C76E7EA1C6}" type="slidenum">
              <a:rPr lang="es-MX" smtClean="0"/>
              <a:t>‹Nº›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C705CF-D440-4686-9247-6E6231675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2"/>
            <a:ext cx="8311896" cy="6859887"/>
          </a:xfrm>
          <a:prstGeom prst="rect">
            <a:avLst/>
          </a:prstGeom>
        </p:spPr>
      </p:pic>
      <p:pic>
        <p:nvPicPr>
          <p:cNvPr id="7" name="Imagen 6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3B1C9331-3DC4-4CF8-9E05-0470A4723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04D1F6-E9CF-4ECD-BCFD-F49F78A77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1" y="0"/>
            <a:ext cx="11679764" cy="6858000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4E47400C-F977-45CB-A539-8A46C7075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0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7A06E6-89B1-4DFA-8BBC-F1CEA81DA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51"/>
            <a:ext cx="12192000" cy="6473372"/>
          </a:xfrm>
          <a:prstGeom prst="rect">
            <a:avLst/>
          </a:prstGeom>
        </p:spPr>
      </p:pic>
      <p:pic>
        <p:nvPicPr>
          <p:cNvPr id="7" name="Imagen 6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43EA4AE1-C3EC-4BE3-8723-D6FC97BC2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9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379883-3648-4522-88C1-157D298B1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" y="397035"/>
            <a:ext cx="12181493" cy="6467793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24E8C55A-AF55-4F7B-84A1-122B714A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6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4FD991-8481-4BE0-B84D-E950BD9EF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7035"/>
            <a:ext cx="12181493" cy="6467793"/>
          </a:xfrm>
          <a:prstGeom prst="rect">
            <a:avLst/>
          </a:prstGeom>
        </p:spPr>
      </p:pic>
      <p:pic>
        <p:nvPicPr>
          <p:cNvPr id="5" name="Imagen 4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B3ECF770-5A4F-4A0A-9D8F-0BE176209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5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90C523B-5974-44DC-9FFF-275A83680D3A}" type="datetimeFigureOut">
              <a:rPr lang="es-MX" smtClean="0"/>
              <a:t>23/10/2020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EC6BB37E-0E3E-4A69-9A00-A7C76E7EA1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95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6848A1-E8E9-4625-97B2-0B5EDA866DA4}"/>
              </a:ext>
            </a:extLst>
          </p:cNvPr>
          <p:cNvSpPr txBox="1"/>
          <p:nvPr/>
        </p:nvSpPr>
        <p:spPr>
          <a:xfrm>
            <a:off x="2475914" y="2213986"/>
            <a:ext cx="692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Resultados Dinámica </a:t>
            </a:r>
            <a:r>
              <a:rPr lang="es-MX" sz="2800" dirty="0" err="1">
                <a:solidFill>
                  <a:schemeClr val="bg1"/>
                </a:solidFill>
              </a:rPr>
              <a:t>Kahoot</a:t>
            </a:r>
            <a:r>
              <a:rPr lang="es-MX" sz="2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30065D-04C1-4ADC-9E51-201C876773FC}"/>
              </a:ext>
            </a:extLst>
          </p:cNvPr>
          <p:cNvSpPr txBox="1"/>
          <p:nvPr/>
        </p:nvSpPr>
        <p:spPr>
          <a:xfrm>
            <a:off x="2475914" y="2858756"/>
            <a:ext cx="692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accent5"/>
                </a:solidFill>
              </a:rPr>
              <a:t>Foro: El SASISOPA Industrial: Del Papel a la Seguridad de los Procesos</a:t>
            </a:r>
          </a:p>
        </p:txBody>
      </p:sp>
    </p:spTree>
    <p:extLst>
      <p:ext uri="{BB962C8B-B14F-4D97-AF65-F5344CB8AC3E}">
        <p14:creationId xmlns:p14="http://schemas.microsoft.com/office/powerpoint/2010/main" val="277112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DB29E8-C5AA-4E4A-A276-FD62E93F9ECC}"/>
              </a:ext>
            </a:extLst>
          </p:cNvPr>
          <p:cNvSpPr txBox="1"/>
          <p:nvPr/>
        </p:nvSpPr>
        <p:spPr>
          <a:xfrm>
            <a:off x="661181" y="526254"/>
            <a:ext cx="611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5"/>
                </a:solidFill>
              </a:rPr>
              <a:t>Resultados Dinámica </a:t>
            </a:r>
            <a:r>
              <a:rPr lang="es-MX" sz="2400" b="1" dirty="0" err="1">
                <a:solidFill>
                  <a:schemeClr val="accent5"/>
                </a:solidFill>
              </a:rPr>
              <a:t>Kahoot</a:t>
            </a:r>
            <a:r>
              <a:rPr lang="es-MX" sz="2400" b="1" dirty="0">
                <a:solidFill>
                  <a:schemeClr val="accent5"/>
                </a:solidFill>
              </a:rPr>
              <a:t>!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B0106E3-F6A2-4D70-A173-FA1940053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58387"/>
              </p:ext>
            </p:extLst>
          </p:nvPr>
        </p:nvGraphicFramePr>
        <p:xfrm>
          <a:off x="572086" y="1448972"/>
          <a:ext cx="4420828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549D687B-7187-44AB-8D13-27829F3F172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46160206"/>
                  </p:ext>
                </p:extLst>
              </p:nvPr>
            </p:nvGraphicFramePr>
            <p:xfrm>
              <a:off x="5329310" y="1461476"/>
              <a:ext cx="6290603" cy="43293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549D687B-7187-44AB-8D13-27829F3F17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9310" y="1461476"/>
                <a:ext cx="6290603" cy="4329333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8429ED4-1766-4817-9E9E-B51FEED904D5}"/>
              </a:ext>
            </a:extLst>
          </p:cNvPr>
          <p:cNvCxnSpPr/>
          <p:nvPr/>
        </p:nvCxnSpPr>
        <p:spPr>
          <a:xfrm>
            <a:off x="5134708" y="1325879"/>
            <a:ext cx="0" cy="445242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CuadroTexto 1">
            <a:extLst>
              <a:ext uri="{FF2B5EF4-FFF2-40B4-BE49-F238E27FC236}">
                <a16:creationId xmlns:a16="http://schemas.microsoft.com/office/drawing/2014/main" id="{4D2D5915-A41F-4996-B1AA-074975907930}"/>
              </a:ext>
            </a:extLst>
          </p:cNvPr>
          <p:cNvSpPr txBox="1"/>
          <p:nvPr/>
        </p:nvSpPr>
        <p:spPr>
          <a:xfrm>
            <a:off x="11230427" y="1461476"/>
            <a:ext cx="778971" cy="5376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MX" sz="1200" dirty="0" err="1"/>
              <a:t>Resp</a:t>
            </a:r>
            <a:r>
              <a:rPr lang="es-MX" sz="1200" dirty="0"/>
              <a:t>: 255</a:t>
            </a:r>
          </a:p>
          <a:p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357070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815C782-82A5-4DDF-95EE-81A0C903E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5479"/>
              </p:ext>
            </p:extLst>
          </p:nvPr>
        </p:nvGraphicFramePr>
        <p:xfrm>
          <a:off x="284480" y="1148191"/>
          <a:ext cx="5782828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FD8F338-76E7-46C7-A73D-3BE48194C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711557"/>
              </p:ext>
            </p:extLst>
          </p:nvPr>
        </p:nvGraphicFramePr>
        <p:xfrm>
          <a:off x="6124693" y="1148191"/>
          <a:ext cx="6067307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673F53B-93D9-45AA-9074-FD2B2EB34EE5}"/>
              </a:ext>
            </a:extLst>
          </p:cNvPr>
          <p:cNvCxnSpPr/>
          <p:nvPr/>
        </p:nvCxnSpPr>
        <p:spPr>
          <a:xfrm>
            <a:off x="6096000" y="1202787"/>
            <a:ext cx="0" cy="52920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uadroTexto 1">
            <a:extLst>
              <a:ext uri="{FF2B5EF4-FFF2-40B4-BE49-F238E27FC236}">
                <a16:creationId xmlns:a16="http://schemas.microsoft.com/office/drawing/2014/main" id="{EB57F36F-7A0A-4A6F-A1F7-76D7888BC964}"/>
              </a:ext>
            </a:extLst>
          </p:cNvPr>
          <p:cNvSpPr txBox="1"/>
          <p:nvPr/>
        </p:nvSpPr>
        <p:spPr>
          <a:xfrm>
            <a:off x="4417036" y="2031276"/>
            <a:ext cx="1100181" cy="3094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MX" dirty="0" err="1"/>
              <a:t>Resp</a:t>
            </a:r>
            <a:r>
              <a:rPr lang="es-MX" dirty="0"/>
              <a:t>: 259</a:t>
            </a:r>
          </a:p>
          <a:p>
            <a:endParaRPr lang="es-MX" sz="1100" dirty="0"/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AC02C0F5-7282-4495-8E2B-B5188E15C782}"/>
              </a:ext>
            </a:extLst>
          </p:cNvPr>
          <p:cNvSpPr txBox="1"/>
          <p:nvPr/>
        </p:nvSpPr>
        <p:spPr>
          <a:xfrm>
            <a:off x="10601794" y="1876532"/>
            <a:ext cx="1100181" cy="3094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MX" dirty="0" err="1"/>
              <a:t>Resp</a:t>
            </a:r>
            <a:r>
              <a:rPr lang="es-MX" dirty="0"/>
              <a:t>: 282</a:t>
            </a:r>
            <a:endParaRPr lang="es-MX" sz="11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3D7812-520B-40E0-B47D-29977053976D}"/>
              </a:ext>
            </a:extLst>
          </p:cNvPr>
          <p:cNvSpPr txBox="1"/>
          <p:nvPr/>
        </p:nvSpPr>
        <p:spPr>
          <a:xfrm>
            <a:off x="661181" y="526254"/>
            <a:ext cx="611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5"/>
                </a:solidFill>
              </a:rPr>
              <a:t>Resultados Dinámica </a:t>
            </a:r>
            <a:r>
              <a:rPr lang="es-MX" sz="2400" b="1" dirty="0" err="1">
                <a:solidFill>
                  <a:schemeClr val="accent5"/>
                </a:solidFill>
              </a:rPr>
              <a:t>Kahoot</a:t>
            </a:r>
            <a:r>
              <a:rPr lang="es-MX" sz="2400" b="1" dirty="0">
                <a:solidFill>
                  <a:schemeClr val="accent5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068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2AE2951C-1EDB-4CD6-84A2-75A2816605D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93020300"/>
                  </p:ext>
                </p:extLst>
              </p:nvPr>
            </p:nvGraphicFramePr>
            <p:xfrm>
              <a:off x="224859" y="1233714"/>
              <a:ext cx="11742282" cy="529771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2AE2951C-1EDB-4CD6-84A2-75A2816605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859" y="1233714"/>
                <a:ext cx="11742282" cy="5297716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uadroTexto 1">
            <a:extLst>
              <a:ext uri="{FF2B5EF4-FFF2-40B4-BE49-F238E27FC236}">
                <a16:creationId xmlns:a16="http://schemas.microsoft.com/office/drawing/2014/main" id="{4C3946B8-E7E5-40FC-80C2-181904133BA5}"/>
              </a:ext>
            </a:extLst>
          </p:cNvPr>
          <p:cNvSpPr txBox="1"/>
          <p:nvPr/>
        </p:nvSpPr>
        <p:spPr>
          <a:xfrm>
            <a:off x="9377905" y="1617253"/>
            <a:ext cx="1890317" cy="2959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MX" dirty="0" err="1"/>
              <a:t>Resp</a:t>
            </a:r>
            <a:r>
              <a:rPr lang="es-MX" dirty="0"/>
              <a:t>: 140/ </a:t>
            </a:r>
            <a:r>
              <a:rPr lang="es-MX" dirty="0" err="1"/>
              <a:t>Com</a:t>
            </a:r>
            <a:r>
              <a:rPr lang="es-MX" dirty="0"/>
              <a:t>: 183</a:t>
            </a:r>
            <a:endParaRPr lang="es-MX" sz="11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0673CC-02F5-4CBF-8151-B6FB85440581}"/>
              </a:ext>
            </a:extLst>
          </p:cNvPr>
          <p:cNvSpPr txBox="1"/>
          <p:nvPr/>
        </p:nvSpPr>
        <p:spPr>
          <a:xfrm>
            <a:off x="661181" y="526254"/>
            <a:ext cx="611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5"/>
                </a:solidFill>
              </a:rPr>
              <a:t>Resultados Dinámica </a:t>
            </a:r>
            <a:r>
              <a:rPr lang="es-MX" sz="2400" b="1" dirty="0" err="1">
                <a:solidFill>
                  <a:schemeClr val="accent5"/>
                </a:solidFill>
              </a:rPr>
              <a:t>Kahoot</a:t>
            </a:r>
            <a:r>
              <a:rPr lang="es-MX" sz="2400" b="1" dirty="0">
                <a:solidFill>
                  <a:schemeClr val="accent5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4577073"/>
      </p:ext>
    </p:extLst>
  </p:cSld>
  <p:clrMapOvr>
    <a:masterClrMapping/>
  </p:clrMapOvr>
</p:sld>
</file>

<file path=ppt/theme/theme1.xml><?xml version="1.0" encoding="utf-8"?>
<a:theme xmlns:a="http://schemas.openxmlformats.org/drawingml/2006/main" name="ASEA Nuevo">
  <a:themeElements>
    <a:clrScheme name="Personalizado 2">
      <a:dk1>
        <a:srgbClr val="000000"/>
      </a:dk1>
      <a:lt1>
        <a:srgbClr val="FFFFFF"/>
      </a:lt1>
      <a:dk2>
        <a:srgbClr val="6F7271"/>
      </a:dk2>
      <a:lt2>
        <a:srgbClr val="98989A"/>
      </a:lt2>
      <a:accent1>
        <a:srgbClr val="691C32"/>
      </a:accent1>
      <a:accent2>
        <a:srgbClr val="9F2241"/>
      </a:accent2>
      <a:accent3>
        <a:srgbClr val="10312B"/>
      </a:accent3>
      <a:accent4>
        <a:srgbClr val="235B4E"/>
      </a:accent4>
      <a:accent5>
        <a:srgbClr val="BC955C"/>
      </a:accent5>
      <a:accent6>
        <a:srgbClr val="DDC9A3"/>
      </a:accent6>
      <a:hlink>
        <a:srgbClr val="235B4E"/>
      </a:hlink>
      <a:folHlink>
        <a:srgbClr val="9F2241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EA Nuevo" id="{1521543C-2490-4F8F-933F-32513D630A3C}" vid="{EF033A17-F951-4A5E-A9DC-9A7F9171D57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A8C4D1B515747A6160A91723DDBFE" ma:contentTypeVersion="13" ma:contentTypeDescription="Create a new document." ma:contentTypeScope="" ma:versionID="1c17b7fae2f788ec48f66d364bf91ce2">
  <xsd:schema xmlns:xsd="http://www.w3.org/2001/XMLSchema" xmlns:xs="http://www.w3.org/2001/XMLSchema" xmlns:p="http://schemas.microsoft.com/office/2006/metadata/properties" xmlns:ns3="49cc9415-0c1b-4366-ad19-1866f117b931" xmlns:ns4="34dc54be-0522-48e3-9855-3a157678f0a7" targetNamespace="http://schemas.microsoft.com/office/2006/metadata/properties" ma:root="true" ma:fieldsID="3b51bcaeef37da66fe02753949fc365b" ns3:_="" ns4:_="">
    <xsd:import namespace="49cc9415-0c1b-4366-ad19-1866f117b931"/>
    <xsd:import namespace="34dc54be-0522-48e3-9855-3a157678f0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c9415-0c1b-4366-ad19-1866f117b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c54be-0522-48e3-9855-3a157678f0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77816F-2C32-47B9-9FEE-E54741938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cc9415-0c1b-4366-ad19-1866f117b931"/>
    <ds:schemaRef ds:uri="34dc54be-0522-48e3-9855-3a157678f0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5CFECB-5CFF-4F9C-8C89-452484D76A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847784-B14B-440D-8245-B118032F590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ASEA Nuevo</Template>
  <TotalTime>556</TotalTime>
  <Words>135</Words>
  <Application>Microsoft Office PowerPoint</Application>
  <PresentationFormat>Panorámica</PresentationFormat>
  <Paragraphs>17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Montserrat</vt:lpstr>
      <vt:lpstr>Trebuchet MS</vt:lpstr>
      <vt:lpstr>ASEA Nuevo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Costas Balderrama</dc:creator>
  <cp:lastModifiedBy>Alejandra Costas Balderrama</cp:lastModifiedBy>
  <cp:revision>15</cp:revision>
  <dcterms:created xsi:type="dcterms:W3CDTF">2020-10-23T07:11:14Z</dcterms:created>
  <dcterms:modified xsi:type="dcterms:W3CDTF">2020-10-23T16:27:28Z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0x01010014DA8C4D1B515747A6160A91723DDBFE</vt:lpwstr>
  </property>
</Properties>
</file>