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37"/>
  </p:notesMasterIdLst>
  <p:handoutMasterIdLst>
    <p:handoutMasterId r:id="rId38"/>
  </p:handoutMasterIdLst>
  <p:sldIdLst>
    <p:sldId id="399" r:id="rId2"/>
    <p:sldId id="849" r:id="rId3"/>
    <p:sldId id="419" r:id="rId4"/>
    <p:sldId id="850" r:id="rId5"/>
    <p:sldId id="868" r:id="rId6"/>
    <p:sldId id="869" r:id="rId7"/>
    <p:sldId id="884" r:id="rId8"/>
    <p:sldId id="885" r:id="rId9"/>
    <p:sldId id="886" r:id="rId10"/>
    <p:sldId id="887" r:id="rId11"/>
    <p:sldId id="888" r:id="rId12"/>
    <p:sldId id="889" r:id="rId13"/>
    <p:sldId id="890" r:id="rId14"/>
    <p:sldId id="891" r:id="rId15"/>
    <p:sldId id="880" r:id="rId16"/>
    <p:sldId id="883" r:id="rId17"/>
    <p:sldId id="892" r:id="rId18"/>
    <p:sldId id="893" r:id="rId19"/>
    <p:sldId id="894" r:id="rId20"/>
    <p:sldId id="895" r:id="rId21"/>
    <p:sldId id="896" r:id="rId22"/>
    <p:sldId id="897" r:id="rId23"/>
    <p:sldId id="898" r:id="rId24"/>
    <p:sldId id="899" r:id="rId25"/>
    <p:sldId id="900" r:id="rId26"/>
    <p:sldId id="901" r:id="rId27"/>
    <p:sldId id="902" r:id="rId28"/>
    <p:sldId id="903" r:id="rId29"/>
    <p:sldId id="904" r:id="rId30"/>
    <p:sldId id="905" r:id="rId31"/>
    <p:sldId id="906" r:id="rId32"/>
    <p:sldId id="907" r:id="rId33"/>
    <p:sldId id="908" r:id="rId34"/>
    <p:sldId id="909" r:id="rId35"/>
    <p:sldId id="428" r:id="rId36"/>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4EEAE07-C0F5-4726-92E0-F8FF7DB54521}">
          <p14:sldIdLst>
            <p14:sldId id="399"/>
            <p14:sldId id="849"/>
            <p14:sldId id="419"/>
            <p14:sldId id="850"/>
            <p14:sldId id="868"/>
            <p14:sldId id="869"/>
            <p14:sldId id="884"/>
            <p14:sldId id="885"/>
            <p14:sldId id="886"/>
            <p14:sldId id="887"/>
            <p14:sldId id="888"/>
            <p14:sldId id="889"/>
            <p14:sldId id="890"/>
            <p14:sldId id="891"/>
            <p14:sldId id="880"/>
            <p14:sldId id="883"/>
            <p14:sldId id="892"/>
            <p14:sldId id="893"/>
            <p14:sldId id="894"/>
            <p14:sldId id="895"/>
            <p14:sldId id="896"/>
            <p14:sldId id="897"/>
            <p14:sldId id="898"/>
            <p14:sldId id="899"/>
            <p14:sldId id="900"/>
            <p14:sldId id="901"/>
            <p14:sldId id="902"/>
            <p14:sldId id="903"/>
            <p14:sldId id="904"/>
            <p14:sldId id="905"/>
            <p14:sldId id="906"/>
            <p14:sldId id="907"/>
            <p14:sldId id="908"/>
            <p14:sldId id="909"/>
            <p14:sldId id="4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260" userDrawn="1">
          <p15:clr>
            <a:srgbClr val="A4A3A4"/>
          </p15:clr>
        </p15:guide>
        <p15:guide id="4" orient="horz" pos="23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Lira Urdiana" initials="LLU" lastIdx="0" clrIdx="0">
    <p:extLst>
      <p:ext uri="{19B8F6BF-5375-455C-9EA6-DF929625EA0E}">
        <p15:presenceInfo xmlns:p15="http://schemas.microsoft.com/office/powerpoint/2012/main" userId="S-1-5-21-2309162922-3210464778-2713107381-19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B38E5D"/>
    <a:srgbClr val="9D2449"/>
    <a:srgbClr val="13322B"/>
    <a:srgbClr val="285C4D"/>
    <a:srgbClr val="4E232E"/>
    <a:srgbClr val="D4C19C"/>
    <a:srgbClr val="56242A"/>
    <a:srgbClr val="621132"/>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76623" autoAdjust="0"/>
  </p:normalViewPr>
  <p:slideViewPr>
    <p:cSldViewPr snapToGrid="0">
      <p:cViewPr varScale="1">
        <p:scale>
          <a:sx n="55" d="100"/>
          <a:sy n="55" d="100"/>
        </p:scale>
        <p:origin x="1572" y="72"/>
      </p:cViewPr>
      <p:guideLst>
        <p:guide orient="horz" pos="2160"/>
        <p:guide pos="3840"/>
        <p:guide orient="horz" pos="2260"/>
        <p:guide orient="horz" pos="23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83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7ED584-4317-45FB-94DB-2687B310F22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dirty="0"/>
          </a:p>
        </p:txBody>
      </p:sp>
      <p:sp>
        <p:nvSpPr>
          <p:cNvPr id="3" name="Date Placeholder 2">
            <a:extLst>
              <a:ext uri="{FF2B5EF4-FFF2-40B4-BE49-F238E27FC236}">
                <a16:creationId xmlns:a16="http://schemas.microsoft.com/office/drawing/2014/main" id="{DD33B210-9C84-4055-8C17-4A36F0695CE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C797717-E355-4C76-AD1A-E31D8131C448}" type="datetimeFigureOut">
              <a:rPr lang="es-MX" smtClean="0"/>
              <a:t>10/12/2020</a:t>
            </a:fld>
            <a:endParaRPr lang="es-MX" dirty="0"/>
          </a:p>
        </p:txBody>
      </p:sp>
      <p:sp>
        <p:nvSpPr>
          <p:cNvPr id="4" name="Footer Placeholder 3">
            <a:extLst>
              <a:ext uri="{FF2B5EF4-FFF2-40B4-BE49-F238E27FC236}">
                <a16:creationId xmlns:a16="http://schemas.microsoft.com/office/drawing/2014/main" id="{464C8CC1-CEED-4D38-BC2F-3B4A0EE907D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dirty="0"/>
          </a:p>
        </p:txBody>
      </p:sp>
      <p:sp>
        <p:nvSpPr>
          <p:cNvPr id="5" name="Slide Number Placeholder 4">
            <a:extLst>
              <a:ext uri="{FF2B5EF4-FFF2-40B4-BE49-F238E27FC236}">
                <a16:creationId xmlns:a16="http://schemas.microsoft.com/office/drawing/2014/main" id="{DF362CD4-555C-42EA-B3C6-60D2577E2617}"/>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5789CE6-6998-47FF-B7A1-A2EB43EEA5E5}" type="slidenum">
              <a:rPr lang="es-MX" smtClean="0"/>
              <a:t>‹Nº›</a:t>
            </a:fld>
            <a:endParaRPr lang="es-MX" dirty="0"/>
          </a:p>
        </p:txBody>
      </p:sp>
    </p:spTree>
    <p:extLst>
      <p:ext uri="{BB962C8B-B14F-4D97-AF65-F5344CB8AC3E}">
        <p14:creationId xmlns:p14="http://schemas.microsoft.com/office/powerpoint/2010/main" val="4127756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s-MX" dirty="0"/>
          </a:p>
        </p:txBody>
      </p:sp>
      <p:sp>
        <p:nvSpPr>
          <p:cNvPr id="3" name="Date Placeholder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6A3BB707-1F6A-4976-98F6-CC63593BD928}" type="datetimeFigureOut">
              <a:rPr lang="es-MX" smtClean="0"/>
              <a:t>10/12/2020</a:t>
            </a:fld>
            <a:endParaRPr lang="es-MX" dirty="0"/>
          </a:p>
        </p:txBody>
      </p:sp>
      <p:sp>
        <p:nvSpPr>
          <p:cNvPr id="4" name="Slide Image Placeholder 3"/>
          <p:cNvSpPr>
            <a:spLocks noGrp="1" noRot="1" noChangeAspect="1"/>
          </p:cNvSpPr>
          <p:nvPr>
            <p:ph type="sldImg" idx="2"/>
          </p:nvPr>
        </p:nvSpPr>
        <p:spPr>
          <a:xfrm>
            <a:off x="717550" y="1163638"/>
            <a:ext cx="5575300" cy="3135312"/>
          </a:xfrm>
          <a:prstGeom prst="rect">
            <a:avLst/>
          </a:prstGeom>
          <a:noFill/>
          <a:ln w="12700">
            <a:solidFill>
              <a:prstClr val="black"/>
            </a:solidFill>
          </a:ln>
        </p:spPr>
        <p:txBody>
          <a:bodyPr vert="horz" lIns="91440" tIns="45720" rIns="91440" bIns="45720" rtlCol="0" anchor="ctr"/>
          <a:lstStyle/>
          <a:p>
            <a:endParaRPr lang="es-MX" dirty="0"/>
          </a:p>
        </p:txBody>
      </p:sp>
      <p:sp>
        <p:nvSpPr>
          <p:cNvPr id="5" name="Notes Placeholder 4"/>
          <p:cNvSpPr>
            <a:spLocks noGrp="1"/>
          </p:cNvSpPr>
          <p:nvPr>
            <p:ph type="body" sz="quarter" idx="3"/>
          </p:nvPr>
        </p:nvSpPr>
        <p:spPr>
          <a:xfrm>
            <a:off x="701041" y="4473893"/>
            <a:ext cx="5608320" cy="366045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s-MX" dirty="0"/>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3CD78A79-ADCB-4351-BA3C-23D750F88A5A}" type="slidenum">
              <a:rPr lang="es-MX" smtClean="0"/>
              <a:t>‹Nº›</a:t>
            </a:fld>
            <a:endParaRPr lang="es-MX" dirty="0"/>
          </a:p>
        </p:txBody>
      </p:sp>
    </p:spTree>
    <p:extLst>
      <p:ext uri="{BB962C8B-B14F-4D97-AF65-F5344CB8AC3E}">
        <p14:creationId xmlns:p14="http://schemas.microsoft.com/office/powerpoint/2010/main" val="1016378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1163638"/>
            <a:ext cx="5572125" cy="3135312"/>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3CD78A79-ADCB-4351-BA3C-23D750F88A5A}" type="slidenum">
              <a:rPr lang="es-MX" smtClean="0"/>
              <a:t>1</a:t>
            </a:fld>
            <a:endParaRPr lang="es-MX" dirty="0"/>
          </a:p>
        </p:txBody>
      </p:sp>
    </p:spTree>
    <p:extLst>
      <p:ext uri="{BB962C8B-B14F-4D97-AF65-F5344CB8AC3E}">
        <p14:creationId xmlns:p14="http://schemas.microsoft.com/office/powerpoint/2010/main" val="55485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1163638"/>
            <a:ext cx="5572125" cy="313531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CD78A79-ADCB-4351-BA3C-23D750F88A5A}" type="slidenum">
              <a:rPr lang="es-MX" smtClean="0"/>
              <a:t>2</a:t>
            </a:fld>
            <a:endParaRPr lang="es-MX" dirty="0"/>
          </a:p>
        </p:txBody>
      </p:sp>
    </p:spTree>
    <p:extLst>
      <p:ext uri="{BB962C8B-B14F-4D97-AF65-F5344CB8AC3E}">
        <p14:creationId xmlns:p14="http://schemas.microsoft.com/office/powerpoint/2010/main" val="229242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CD78A79-ADCB-4351-BA3C-23D750F88A5A}" type="slidenum">
              <a:rPr lang="es-MX" smtClean="0"/>
              <a:t>8</a:t>
            </a:fld>
            <a:endParaRPr lang="es-MX" dirty="0"/>
          </a:p>
        </p:txBody>
      </p:sp>
    </p:spTree>
    <p:extLst>
      <p:ext uri="{BB962C8B-B14F-4D97-AF65-F5344CB8AC3E}">
        <p14:creationId xmlns:p14="http://schemas.microsoft.com/office/powerpoint/2010/main" val="1152590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1163638"/>
            <a:ext cx="5572125" cy="3135312"/>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3CD78A79-ADCB-4351-BA3C-23D750F88A5A}" type="slidenum">
              <a:rPr lang="es-MX" smtClean="0"/>
              <a:t>35</a:t>
            </a:fld>
            <a:endParaRPr lang="es-MX" dirty="0"/>
          </a:p>
        </p:txBody>
      </p:sp>
    </p:spTree>
    <p:extLst>
      <p:ext uri="{BB962C8B-B14F-4D97-AF65-F5344CB8AC3E}">
        <p14:creationId xmlns:p14="http://schemas.microsoft.com/office/powerpoint/2010/main" val="147232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Imagen 2" descr="Imagen que contiene tenis&#10;&#10;Descripción generada con confianza muy alta">
            <a:extLst>
              <a:ext uri="{FF2B5EF4-FFF2-40B4-BE49-F238E27FC236}">
                <a16:creationId xmlns:a16="http://schemas.microsoft.com/office/drawing/2014/main" id="{AB7F7037-66B4-495F-B8BC-85B7369AA7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29"/>
            <a:ext cx="12192000" cy="6966858"/>
          </a:xfrm>
          <a:prstGeom prst="rect">
            <a:avLst/>
          </a:prstGeom>
        </p:spPr>
      </p:pic>
      <p:cxnSp>
        <p:nvCxnSpPr>
          <p:cNvPr id="12" name="Conector recto 11">
            <a:extLst>
              <a:ext uri="{FF2B5EF4-FFF2-40B4-BE49-F238E27FC236}">
                <a16:creationId xmlns:a16="http://schemas.microsoft.com/office/drawing/2014/main" id="{B877FC73-C968-42ED-A2CC-A1A8876DC708}"/>
              </a:ext>
            </a:extLst>
          </p:cNvPr>
          <p:cNvCxnSpPr/>
          <p:nvPr userDrawn="1"/>
        </p:nvCxnSpPr>
        <p:spPr>
          <a:xfrm>
            <a:off x="2634020" y="2784143"/>
            <a:ext cx="6769289" cy="0"/>
          </a:xfrm>
          <a:prstGeom prst="line">
            <a:avLst/>
          </a:prstGeom>
          <a:ln>
            <a:solidFill>
              <a:srgbClr val="B29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031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14FD991-8481-4BE0-B84D-E950BD9EFB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97035"/>
            <a:ext cx="12181493" cy="6467793"/>
          </a:xfrm>
          <a:prstGeom prst="rect">
            <a:avLst/>
          </a:prstGeom>
        </p:spPr>
      </p:pic>
      <p:pic>
        <p:nvPicPr>
          <p:cNvPr id="6" name="Imagen 5" descr="Imagen que contiene objeto, interior&#10;&#10;Descripción generada con confianza muy alta">
            <a:extLst>
              <a:ext uri="{FF2B5EF4-FFF2-40B4-BE49-F238E27FC236}">
                <a16:creationId xmlns:a16="http://schemas.microsoft.com/office/drawing/2014/main" id="{361496E7-C56E-463C-9511-849AFF0773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967" y="202465"/>
            <a:ext cx="3099941" cy="359352"/>
          </a:xfrm>
          <a:prstGeom prst="rect">
            <a:avLst/>
          </a:prstGeom>
        </p:spPr>
      </p:pic>
    </p:spTree>
    <p:extLst>
      <p:ext uri="{BB962C8B-B14F-4D97-AF65-F5344CB8AC3E}">
        <p14:creationId xmlns:p14="http://schemas.microsoft.com/office/powerpoint/2010/main" val="423002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descr="Imagen que contiene exterior&#10;&#10;Descripción generada con confianza alta">
            <a:extLst>
              <a:ext uri="{FF2B5EF4-FFF2-40B4-BE49-F238E27FC236}">
                <a16:creationId xmlns:a16="http://schemas.microsoft.com/office/drawing/2014/main" id="{E4898E6F-6FB6-4789-A258-3900CC62B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29"/>
            <a:ext cx="12192000" cy="6966858"/>
          </a:xfrm>
          <a:prstGeom prst="rect">
            <a:avLst/>
          </a:prstGeom>
        </p:spPr>
      </p:pic>
      <p:pic>
        <p:nvPicPr>
          <p:cNvPr id="8" name="Gráfico 7">
            <a:extLst>
              <a:ext uri="{FF2B5EF4-FFF2-40B4-BE49-F238E27FC236}">
                <a16:creationId xmlns:a16="http://schemas.microsoft.com/office/drawing/2014/main" id="{C2B46627-1ABE-489A-BE8C-D094E80D38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56697" y="996289"/>
            <a:ext cx="2542369" cy="789011"/>
          </a:xfrm>
          <a:prstGeom prst="rect">
            <a:avLst/>
          </a:prstGeom>
        </p:spPr>
      </p:pic>
      <p:sp>
        <p:nvSpPr>
          <p:cNvPr id="9" name="Rectangle 16">
            <a:extLst>
              <a:ext uri="{FF2B5EF4-FFF2-40B4-BE49-F238E27FC236}">
                <a16:creationId xmlns:a16="http://schemas.microsoft.com/office/drawing/2014/main" id="{74C477AA-417E-478A-A2C0-2CB53B3CC0DF}"/>
              </a:ext>
            </a:extLst>
          </p:cNvPr>
          <p:cNvSpPr/>
          <p:nvPr userDrawn="1"/>
        </p:nvSpPr>
        <p:spPr>
          <a:xfrm>
            <a:off x="1879115" y="6132828"/>
            <a:ext cx="1500732" cy="338554"/>
          </a:xfrm>
          <a:prstGeom prst="rect">
            <a:avLst/>
          </a:prstGeom>
        </p:spPr>
        <p:txBody>
          <a:bodyPr wrap="none">
            <a:spAutoFit/>
          </a:bodyPr>
          <a:lstStyle/>
          <a:p>
            <a:r>
              <a:rPr lang="es-MX" sz="1600" dirty="0">
                <a:solidFill>
                  <a:schemeClr val="bg1"/>
                </a:solidFill>
                <a:latin typeface="Montserrat" panose="00000500000000000000" pitchFamily="2" charset="0"/>
              </a:rPr>
              <a:t>gob.mx/asea</a:t>
            </a:r>
          </a:p>
        </p:txBody>
      </p:sp>
      <p:sp>
        <p:nvSpPr>
          <p:cNvPr id="10" name="Rectangle 23">
            <a:extLst>
              <a:ext uri="{FF2B5EF4-FFF2-40B4-BE49-F238E27FC236}">
                <a16:creationId xmlns:a16="http://schemas.microsoft.com/office/drawing/2014/main" id="{BA5C38AB-29E4-455D-B87E-B85D343055B7}"/>
              </a:ext>
            </a:extLst>
          </p:cNvPr>
          <p:cNvSpPr/>
          <p:nvPr userDrawn="1"/>
        </p:nvSpPr>
        <p:spPr>
          <a:xfrm>
            <a:off x="3990147" y="6167752"/>
            <a:ext cx="1587294" cy="338554"/>
          </a:xfrm>
          <a:prstGeom prst="rect">
            <a:avLst/>
          </a:prstGeom>
        </p:spPr>
        <p:txBody>
          <a:bodyPr wrap="none">
            <a:spAutoFit/>
          </a:bodyPr>
          <a:lstStyle/>
          <a:p>
            <a:r>
              <a:rPr lang="es-MX" sz="1600" dirty="0" err="1">
                <a:solidFill>
                  <a:schemeClr val="bg1"/>
                </a:solidFill>
                <a:latin typeface="Montserrat" panose="00000500000000000000" pitchFamily="2" charset="0"/>
              </a:rPr>
              <a:t>AgenciaASEA</a:t>
            </a:r>
            <a:endParaRPr lang="es-MX" sz="1600" dirty="0">
              <a:solidFill>
                <a:schemeClr val="bg1"/>
              </a:solidFill>
              <a:latin typeface="Montserrat" panose="00000500000000000000" pitchFamily="2" charset="0"/>
            </a:endParaRPr>
          </a:p>
        </p:txBody>
      </p:sp>
      <p:sp>
        <p:nvSpPr>
          <p:cNvPr id="11" name="Rectangle 24">
            <a:extLst>
              <a:ext uri="{FF2B5EF4-FFF2-40B4-BE49-F238E27FC236}">
                <a16:creationId xmlns:a16="http://schemas.microsoft.com/office/drawing/2014/main" id="{56A97235-F979-4989-A11E-91066E5830BE}"/>
              </a:ext>
            </a:extLst>
          </p:cNvPr>
          <p:cNvSpPr/>
          <p:nvPr userDrawn="1"/>
        </p:nvSpPr>
        <p:spPr>
          <a:xfrm>
            <a:off x="6277115" y="6145888"/>
            <a:ext cx="1784463" cy="338554"/>
          </a:xfrm>
          <a:prstGeom prst="rect">
            <a:avLst/>
          </a:prstGeom>
        </p:spPr>
        <p:txBody>
          <a:bodyPr wrap="none">
            <a:spAutoFit/>
          </a:bodyPr>
          <a:lstStyle/>
          <a:p>
            <a:r>
              <a:rPr lang="es-MX" sz="1600" dirty="0">
                <a:solidFill>
                  <a:schemeClr val="bg1"/>
                </a:solidFill>
                <a:latin typeface="Montserrat" panose="00000500000000000000" pitchFamily="2" charset="0"/>
              </a:rPr>
              <a:t>@</a:t>
            </a:r>
            <a:r>
              <a:rPr lang="es-MX" sz="1600" dirty="0" err="1">
                <a:solidFill>
                  <a:schemeClr val="bg1"/>
                </a:solidFill>
                <a:latin typeface="Montserrat" panose="00000500000000000000" pitchFamily="2" charset="0"/>
              </a:rPr>
              <a:t>agencia_asea</a:t>
            </a:r>
            <a:endParaRPr lang="es-MX" sz="1600" dirty="0">
              <a:solidFill>
                <a:schemeClr val="bg1"/>
              </a:solidFill>
              <a:latin typeface="Montserrat" panose="00000500000000000000" pitchFamily="2" charset="0"/>
            </a:endParaRPr>
          </a:p>
        </p:txBody>
      </p:sp>
      <p:pic>
        <p:nvPicPr>
          <p:cNvPr id="12" name="Gráfico 11">
            <a:extLst>
              <a:ext uri="{FF2B5EF4-FFF2-40B4-BE49-F238E27FC236}">
                <a16:creationId xmlns:a16="http://schemas.microsoft.com/office/drawing/2014/main" id="{F6BBAB7D-BA53-4EE9-9D59-5174273A2F2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53114" y="6040414"/>
            <a:ext cx="430357" cy="430357"/>
          </a:xfrm>
          <a:prstGeom prst="rect">
            <a:avLst/>
          </a:prstGeom>
        </p:spPr>
      </p:pic>
      <p:pic>
        <p:nvPicPr>
          <p:cNvPr id="13" name="Gráfico 12">
            <a:extLst>
              <a:ext uri="{FF2B5EF4-FFF2-40B4-BE49-F238E27FC236}">
                <a16:creationId xmlns:a16="http://schemas.microsoft.com/office/drawing/2014/main" id="{6B24208F-7E77-4FC8-A110-97D140D9219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593992" y="6054086"/>
            <a:ext cx="430357" cy="430357"/>
          </a:xfrm>
          <a:prstGeom prst="rect">
            <a:avLst/>
          </a:prstGeom>
        </p:spPr>
      </p:pic>
      <p:pic>
        <p:nvPicPr>
          <p:cNvPr id="14" name="Gráfico 13">
            <a:extLst>
              <a:ext uri="{FF2B5EF4-FFF2-40B4-BE49-F238E27FC236}">
                <a16:creationId xmlns:a16="http://schemas.microsoft.com/office/drawing/2014/main" id="{0A86C01C-C922-497A-88FF-AF9C2076E54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21061" y="6098680"/>
            <a:ext cx="385763" cy="385763"/>
          </a:xfrm>
          <a:prstGeom prst="rect">
            <a:avLst/>
          </a:prstGeom>
        </p:spPr>
      </p:pic>
    </p:spTree>
    <p:extLst>
      <p:ext uri="{BB962C8B-B14F-4D97-AF65-F5344CB8AC3E}">
        <p14:creationId xmlns:p14="http://schemas.microsoft.com/office/powerpoint/2010/main" val="2899445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2603CE9-8B5F-4D16-8F94-B21F228D6B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29"/>
            <a:ext cx="12192000" cy="6966858"/>
          </a:xfrm>
          <a:prstGeom prst="rect">
            <a:avLst/>
          </a:prstGeom>
        </p:spPr>
      </p:pic>
    </p:spTree>
    <p:extLst>
      <p:ext uri="{BB962C8B-B14F-4D97-AF65-F5344CB8AC3E}">
        <p14:creationId xmlns:p14="http://schemas.microsoft.com/office/powerpoint/2010/main" val="742463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ly logo (Title)">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AD40293-6394-4BCA-B66F-84E23283FC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23086"/>
            <a:ext cx="10945505" cy="6132783"/>
          </a:xfrm>
          <a:prstGeom prst="rect">
            <a:avLst/>
          </a:prstGeom>
        </p:spPr>
      </p:pic>
    </p:spTree>
    <p:extLst>
      <p:ext uri="{BB962C8B-B14F-4D97-AF65-F5344CB8AC3E}">
        <p14:creationId xmlns:p14="http://schemas.microsoft.com/office/powerpoint/2010/main" val="340812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C93CB6B-2FFA-417B-B781-DD33838C4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4429"/>
            <a:ext cx="12096751" cy="6912429"/>
          </a:xfrm>
          <a:prstGeom prst="rect">
            <a:avLst/>
          </a:prstGeom>
        </p:spPr>
      </p:pic>
      <p:cxnSp>
        <p:nvCxnSpPr>
          <p:cNvPr id="12" name="Conector recto 11">
            <a:extLst>
              <a:ext uri="{FF2B5EF4-FFF2-40B4-BE49-F238E27FC236}">
                <a16:creationId xmlns:a16="http://schemas.microsoft.com/office/drawing/2014/main" id="{5DB638CD-00A9-4ADB-9410-223C2625AB4E}"/>
              </a:ext>
            </a:extLst>
          </p:cNvPr>
          <p:cNvCxnSpPr/>
          <p:nvPr userDrawn="1"/>
        </p:nvCxnSpPr>
        <p:spPr>
          <a:xfrm>
            <a:off x="2634020" y="2784143"/>
            <a:ext cx="6769289" cy="0"/>
          </a:xfrm>
          <a:prstGeom prst="line">
            <a:avLst/>
          </a:prstGeom>
          <a:ln>
            <a:solidFill>
              <a:srgbClr val="B294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77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A9C5F5-F13A-48FD-A757-CF44D372D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9" y="368493"/>
            <a:ext cx="12214219" cy="6491350"/>
          </a:xfrm>
          <a:prstGeom prst="rect">
            <a:avLst/>
          </a:prstGeom>
        </p:spPr>
      </p:pic>
      <p:pic>
        <p:nvPicPr>
          <p:cNvPr id="6" name="Imagen 5" descr="Imagen que contiene objeto, interior&#10;&#10;Descripción generada con confianza muy alta">
            <a:extLst>
              <a:ext uri="{FF2B5EF4-FFF2-40B4-BE49-F238E27FC236}">
                <a16:creationId xmlns:a16="http://schemas.microsoft.com/office/drawing/2014/main" id="{1DDF50CA-F2B7-4B97-8D4E-77DCDE1B19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3499" y="202465"/>
            <a:ext cx="3099941" cy="359352"/>
          </a:xfrm>
          <a:prstGeom prst="rect">
            <a:avLst/>
          </a:prstGeom>
        </p:spPr>
      </p:pic>
    </p:spTree>
    <p:extLst>
      <p:ext uri="{BB962C8B-B14F-4D97-AF65-F5344CB8AC3E}">
        <p14:creationId xmlns:p14="http://schemas.microsoft.com/office/powerpoint/2010/main" val="202359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A9C5F5-F13A-48FD-A757-CF44D372D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19" y="368493"/>
            <a:ext cx="12214219" cy="6491350"/>
          </a:xfrm>
          <a:prstGeom prst="rect">
            <a:avLst/>
          </a:prstGeom>
        </p:spPr>
      </p:pic>
      <p:pic>
        <p:nvPicPr>
          <p:cNvPr id="5" name="Imagen 4" descr="Imagen que contiene objeto, interior&#10;&#10;Descripción generada con confianza muy alta">
            <a:extLst>
              <a:ext uri="{FF2B5EF4-FFF2-40B4-BE49-F238E27FC236}">
                <a16:creationId xmlns:a16="http://schemas.microsoft.com/office/drawing/2014/main" id="{112FF27F-6C6B-4B36-B77D-89D7915A27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967" y="202465"/>
            <a:ext cx="3099941" cy="359352"/>
          </a:xfrm>
          <a:prstGeom prst="rect">
            <a:avLst/>
          </a:prstGeom>
        </p:spPr>
      </p:pic>
    </p:spTree>
    <p:extLst>
      <p:ext uri="{BB962C8B-B14F-4D97-AF65-F5344CB8AC3E}">
        <p14:creationId xmlns:p14="http://schemas.microsoft.com/office/powerpoint/2010/main" val="256659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CFAF0D47-883E-4C0F-9782-F7448084C80E}"/>
              </a:ext>
            </a:extLst>
          </p:cNvPr>
          <p:cNvSpPr>
            <a:spLocks noGrp="1"/>
          </p:cNvSpPr>
          <p:nvPr>
            <p:ph type="sldNum" sz="quarter" idx="12"/>
          </p:nvPr>
        </p:nvSpPr>
        <p:spPr>
          <a:xfrm>
            <a:off x="11252779" y="6542204"/>
            <a:ext cx="360000" cy="179273"/>
          </a:xfrm>
        </p:spPr>
        <p:txBody>
          <a:bodyPr rIns="0"/>
          <a:lstStyle>
            <a:lvl1pPr>
              <a:defRPr sz="900">
                <a:solidFill>
                  <a:schemeClr val="tx2"/>
                </a:solidFill>
                <a:latin typeface="Trebuchet MS" panose="020B0603020202020204" pitchFamily="34" charset="0"/>
              </a:defRPr>
            </a:lvl1pPr>
          </a:lstStyle>
          <a:p>
            <a:fld id="{B90A495D-1C96-461D-AB76-EF0817885D2C}" type="slidenum">
              <a:rPr lang="es-MX" smtClean="0"/>
              <a:pPr/>
              <a:t>‹Nº›</a:t>
            </a:fld>
            <a:endParaRPr lang="es-MX" dirty="0"/>
          </a:p>
        </p:txBody>
      </p:sp>
      <p:pic>
        <p:nvPicPr>
          <p:cNvPr id="4" name="Imagen 3">
            <a:extLst>
              <a:ext uri="{FF2B5EF4-FFF2-40B4-BE49-F238E27FC236}">
                <a16:creationId xmlns:a16="http://schemas.microsoft.com/office/drawing/2014/main" id="{7FC705CF-D440-4686-9247-6E6231675F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8" y="2"/>
            <a:ext cx="8311896" cy="6859887"/>
          </a:xfrm>
          <a:prstGeom prst="rect">
            <a:avLst/>
          </a:prstGeom>
        </p:spPr>
      </p:pic>
      <p:pic>
        <p:nvPicPr>
          <p:cNvPr id="7" name="Imagen 6" descr="Imagen que contiene objeto, interior&#10;&#10;Descripción generada con confianza muy alta">
            <a:extLst>
              <a:ext uri="{FF2B5EF4-FFF2-40B4-BE49-F238E27FC236}">
                <a16:creationId xmlns:a16="http://schemas.microsoft.com/office/drawing/2014/main" id="{3B1C9331-3DC4-4CF8-9E05-0470A4723F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3499" y="202465"/>
            <a:ext cx="3099941" cy="359352"/>
          </a:xfrm>
          <a:prstGeom prst="rect">
            <a:avLst/>
          </a:prstGeom>
        </p:spPr>
      </p:pic>
    </p:spTree>
    <p:extLst>
      <p:ext uri="{BB962C8B-B14F-4D97-AF65-F5344CB8AC3E}">
        <p14:creationId xmlns:p14="http://schemas.microsoft.com/office/powerpoint/2010/main" val="515670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04D1F6-E9CF-4ECD-BCFD-F49F78A779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781" y="0"/>
            <a:ext cx="11679764" cy="6858000"/>
          </a:xfrm>
          <a:prstGeom prst="rect">
            <a:avLst/>
          </a:prstGeom>
        </p:spPr>
      </p:pic>
      <p:pic>
        <p:nvPicPr>
          <p:cNvPr id="6" name="Imagen 5" descr="Imagen que contiene objeto, interior&#10;&#10;Descripción generada con confianza muy alta">
            <a:extLst>
              <a:ext uri="{FF2B5EF4-FFF2-40B4-BE49-F238E27FC236}">
                <a16:creationId xmlns:a16="http://schemas.microsoft.com/office/drawing/2014/main" id="{4E47400C-F977-45CB-A539-8A46C70751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780" y="202465"/>
            <a:ext cx="3099941" cy="359352"/>
          </a:xfrm>
          <a:prstGeom prst="rect">
            <a:avLst/>
          </a:prstGeom>
        </p:spPr>
      </p:pic>
    </p:spTree>
    <p:extLst>
      <p:ext uri="{BB962C8B-B14F-4D97-AF65-F5344CB8AC3E}">
        <p14:creationId xmlns:p14="http://schemas.microsoft.com/office/powerpoint/2010/main" val="34013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F7A06E6-89B1-4DFA-8BBC-F1CEA81DAE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1451"/>
            <a:ext cx="12192000" cy="6473372"/>
          </a:xfrm>
          <a:prstGeom prst="rect">
            <a:avLst/>
          </a:prstGeom>
        </p:spPr>
      </p:pic>
      <p:pic>
        <p:nvPicPr>
          <p:cNvPr id="7" name="Imagen 6" descr="Imagen que contiene objeto, interior&#10;&#10;Descripción generada con confianza muy alta">
            <a:extLst>
              <a:ext uri="{FF2B5EF4-FFF2-40B4-BE49-F238E27FC236}">
                <a16:creationId xmlns:a16="http://schemas.microsoft.com/office/drawing/2014/main" id="{43EA4AE1-C3EC-4BE3-8723-D6FC97BC2D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3499" y="202465"/>
            <a:ext cx="3099941" cy="359352"/>
          </a:xfrm>
          <a:prstGeom prst="rect">
            <a:avLst/>
          </a:prstGeom>
        </p:spPr>
      </p:pic>
    </p:spTree>
    <p:extLst>
      <p:ext uri="{BB962C8B-B14F-4D97-AF65-F5344CB8AC3E}">
        <p14:creationId xmlns:p14="http://schemas.microsoft.com/office/powerpoint/2010/main" val="573979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8379883-3648-4522-88C1-157D298B1B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8" y="397035"/>
            <a:ext cx="12181493" cy="6467793"/>
          </a:xfrm>
          <a:prstGeom prst="rect">
            <a:avLst/>
          </a:prstGeom>
        </p:spPr>
      </p:pic>
      <p:pic>
        <p:nvPicPr>
          <p:cNvPr id="6" name="Imagen 5" descr="Imagen que contiene objeto, interior&#10;&#10;Descripción generada con confianza muy alta">
            <a:extLst>
              <a:ext uri="{FF2B5EF4-FFF2-40B4-BE49-F238E27FC236}">
                <a16:creationId xmlns:a16="http://schemas.microsoft.com/office/drawing/2014/main" id="{24E8C55A-AF55-4F7B-84A1-122B714A32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3499" y="202465"/>
            <a:ext cx="3099941" cy="359352"/>
          </a:xfrm>
          <a:prstGeom prst="rect">
            <a:avLst/>
          </a:prstGeom>
        </p:spPr>
      </p:pic>
    </p:spTree>
    <p:extLst>
      <p:ext uri="{BB962C8B-B14F-4D97-AF65-F5344CB8AC3E}">
        <p14:creationId xmlns:p14="http://schemas.microsoft.com/office/powerpoint/2010/main" val="428469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14FD991-8481-4BE0-B84D-E950BD9EFB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97035"/>
            <a:ext cx="12181493" cy="6467793"/>
          </a:xfrm>
          <a:prstGeom prst="rect">
            <a:avLst/>
          </a:prstGeom>
        </p:spPr>
      </p:pic>
      <p:pic>
        <p:nvPicPr>
          <p:cNvPr id="5" name="Imagen 4" descr="Imagen que contiene objeto, interior&#10;&#10;Descripción generada con confianza muy alta">
            <a:extLst>
              <a:ext uri="{FF2B5EF4-FFF2-40B4-BE49-F238E27FC236}">
                <a16:creationId xmlns:a16="http://schemas.microsoft.com/office/drawing/2014/main" id="{B3ECF770-5A4F-4A0A-9D8F-0BE1762092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43499" y="202465"/>
            <a:ext cx="3099941" cy="359352"/>
          </a:xfrm>
          <a:prstGeom prst="rect">
            <a:avLst/>
          </a:prstGeom>
        </p:spPr>
      </p:pic>
    </p:spTree>
    <p:extLst>
      <p:ext uri="{BB962C8B-B14F-4D97-AF65-F5344CB8AC3E}">
        <p14:creationId xmlns:p14="http://schemas.microsoft.com/office/powerpoint/2010/main" val="10247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s-MX"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MX"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2"/>
                </a:solidFill>
                <a:latin typeface="+mn-lt"/>
              </a:defRPr>
            </a:lvl1pPr>
          </a:lstStyle>
          <a:p>
            <a:r>
              <a:rPr lang="en-US" dirty="0"/>
              <a:t>July 2018</a:t>
            </a:r>
            <a:endParaRPr lang="es-MX"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2"/>
                </a:solidFill>
                <a:latin typeface="+mn-lt"/>
              </a:defRPr>
            </a:lvl1pPr>
          </a:lstStyle>
          <a:p>
            <a:endParaRPr lang="es-MX"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2"/>
                </a:solidFill>
                <a:latin typeface="+mn-lt"/>
              </a:defRPr>
            </a:lvl1pPr>
          </a:lstStyle>
          <a:p>
            <a:fld id="{B90A495D-1C96-461D-AB76-EF0817885D2C}" type="slidenum">
              <a:rPr lang="es-MX" smtClean="0"/>
              <a:t>‹Nº›</a:t>
            </a:fld>
            <a:endParaRPr lang="es-MX" dirty="0"/>
          </a:p>
        </p:txBody>
      </p:sp>
    </p:spTree>
    <p:extLst>
      <p:ext uri="{BB962C8B-B14F-4D97-AF65-F5344CB8AC3E}">
        <p14:creationId xmlns:p14="http://schemas.microsoft.com/office/powerpoint/2010/main" val="141849611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9" r:id="rId4"/>
    <p:sldLayoutId id="2147483709" r:id="rId5"/>
    <p:sldLayoutId id="2147483710" r:id="rId6"/>
    <p:sldLayoutId id="2147483718" r:id="rId7"/>
    <p:sldLayoutId id="2147483717" r:id="rId8"/>
    <p:sldLayoutId id="2147483711" r:id="rId9"/>
    <p:sldLayoutId id="2147483720" r:id="rId10"/>
    <p:sldLayoutId id="2147483721" r:id="rId11"/>
    <p:sldLayoutId id="2147483713" r:id="rId12"/>
    <p:sldLayoutId id="2147483716" r:id="rId13"/>
  </p:sldLayoutIdLst>
  <p:hf hdr="0" ftr="0"/>
  <p:txStyles>
    <p:titleStyle>
      <a:lvl1pPr algn="l" defTabSz="914377"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torproject.org/download/download-easy.html.es."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C45FDCF-D219-4D91-8C27-BAD2C4BA230D}"/>
              </a:ext>
            </a:extLst>
          </p:cNvPr>
          <p:cNvSpPr txBox="1"/>
          <p:nvPr/>
        </p:nvSpPr>
        <p:spPr>
          <a:xfrm>
            <a:off x="0" y="3014623"/>
            <a:ext cx="12192000" cy="400110"/>
          </a:xfrm>
          <a:prstGeom prst="rect">
            <a:avLst/>
          </a:prstGeom>
          <a:noFill/>
        </p:spPr>
        <p:txBody>
          <a:bodyPr wrap="square" rtlCol="0">
            <a:spAutoFit/>
          </a:bodyPr>
          <a:lstStyle/>
          <a:p>
            <a:pPr algn="ctr"/>
            <a:r>
              <a:rPr lang="es-MX" sz="2000" b="1" dirty="0">
                <a:solidFill>
                  <a:srgbClr val="B38E5D"/>
                </a:solidFill>
              </a:rPr>
              <a:t>DIRECCIÓN GENERAL DE COOPERACIÓN INTERNACIONAL</a:t>
            </a:r>
          </a:p>
        </p:txBody>
      </p:sp>
      <p:sp>
        <p:nvSpPr>
          <p:cNvPr id="3" name="CuadroTexto 2">
            <a:extLst>
              <a:ext uri="{FF2B5EF4-FFF2-40B4-BE49-F238E27FC236}">
                <a16:creationId xmlns:a16="http://schemas.microsoft.com/office/drawing/2014/main" id="{84419EB8-1023-4ED3-974F-38AB8B12CFD8}"/>
              </a:ext>
            </a:extLst>
          </p:cNvPr>
          <p:cNvSpPr txBox="1"/>
          <p:nvPr/>
        </p:nvSpPr>
        <p:spPr>
          <a:xfrm>
            <a:off x="0" y="1177254"/>
            <a:ext cx="12192000" cy="1107996"/>
          </a:xfrm>
          <a:prstGeom prst="rect">
            <a:avLst/>
          </a:prstGeom>
          <a:noFill/>
        </p:spPr>
        <p:txBody>
          <a:bodyPr wrap="square" rtlCol="0">
            <a:spAutoFit/>
          </a:bodyPr>
          <a:lstStyle/>
          <a:p>
            <a:pPr algn="ctr"/>
            <a:r>
              <a:rPr lang="es-MX" sz="2200" b="1" dirty="0">
                <a:solidFill>
                  <a:schemeClr val="bg1"/>
                </a:solidFill>
              </a:rPr>
              <a:t>CAPACITACIÓN DE TERCEROS, MODALIDAD EN LÍNEA-PRESENCIAL </a:t>
            </a:r>
          </a:p>
          <a:p>
            <a:pPr algn="ctr"/>
            <a:r>
              <a:rPr lang="es-MX" sz="2200" b="1" dirty="0">
                <a:solidFill>
                  <a:schemeClr val="bg1"/>
                </a:solidFill>
              </a:rPr>
              <a:t>DEL SISTEMA DE CIUDADANOS ALERTADORES INTERNOS Y </a:t>
            </a:r>
          </a:p>
          <a:p>
            <a:pPr algn="ctr"/>
            <a:r>
              <a:rPr lang="es-MX" sz="2200" b="1" dirty="0">
                <a:solidFill>
                  <a:schemeClr val="bg1"/>
                </a:solidFill>
              </a:rPr>
              <a:t>EXTERNOS DE LA CORRUPCIÓN</a:t>
            </a:r>
          </a:p>
        </p:txBody>
      </p:sp>
    </p:spTree>
    <p:extLst>
      <p:ext uri="{BB962C8B-B14F-4D97-AF65-F5344CB8AC3E}">
        <p14:creationId xmlns:p14="http://schemas.microsoft.com/office/powerpoint/2010/main" val="412283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D0EEFE-24A9-4D8B-A3B9-DC4FC529017A}"/>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HONRADEZ</a:t>
            </a:r>
          </a:p>
        </p:txBody>
      </p:sp>
      <p:pic>
        <p:nvPicPr>
          <p:cNvPr id="6" name="Imagen 5" descr="Icono&#10;&#10;Descripción generada automáticamente">
            <a:extLst>
              <a:ext uri="{FF2B5EF4-FFF2-40B4-BE49-F238E27FC236}">
                <a16:creationId xmlns:a16="http://schemas.microsoft.com/office/drawing/2014/main" id="{28DDF3EE-2A4D-44E4-A3A5-61AA38747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76" y="1619472"/>
            <a:ext cx="2719844" cy="3752564"/>
          </a:xfrm>
          <a:prstGeom prst="rect">
            <a:avLst/>
          </a:prstGeom>
        </p:spPr>
      </p:pic>
      <p:sp>
        <p:nvSpPr>
          <p:cNvPr id="4" name="CuadroTexto 3">
            <a:extLst>
              <a:ext uri="{FF2B5EF4-FFF2-40B4-BE49-F238E27FC236}">
                <a16:creationId xmlns:a16="http://schemas.microsoft.com/office/drawing/2014/main" id="{1492113B-C211-4BA3-BC0E-4850F1DB11B2}"/>
              </a:ext>
            </a:extLst>
          </p:cNvPr>
          <p:cNvSpPr txBox="1"/>
          <p:nvPr/>
        </p:nvSpPr>
        <p:spPr>
          <a:xfrm flipH="1">
            <a:off x="890951" y="1659285"/>
            <a:ext cx="5205047" cy="3108543"/>
          </a:xfrm>
          <a:prstGeom prst="rect">
            <a:avLst/>
          </a:prstGeom>
          <a:noFill/>
        </p:spPr>
        <p:txBody>
          <a:bodyPr wrap="square" rtlCol="0">
            <a:spAutoFit/>
          </a:bodyPr>
          <a:lstStyle/>
          <a:p>
            <a:r>
              <a:rPr lang="es-MX" sz="2800" dirty="0"/>
              <a:t>Fomentar</a:t>
            </a:r>
            <a:r>
              <a:rPr lang="es-MX" sz="2800" dirty="0">
                <a:solidFill>
                  <a:srgbClr val="000000"/>
                </a:solidFill>
                <a:latin typeface="Montserrat" panose="00000500000000000000" pitchFamily="2" charset="0"/>
              </a:rPr>
              <a:t> la rectitud en el ejercicio del empleo, cargo o comisión promoviendo un gobierno abierto que prime por la máxima publicidad y el escrutinio público de la sociedad.</a:t>
            </a:r>
            <a:endParaRPr lang="es-MX" sz="2800" dirty="0"/>
          </a:p>
        </p:txBody>
      </p:sp>
    </p:spTree>
    <p:extLst>
      <p:ext uri="{BB962C8B-B14F-4D97-AF65-F5344CB8AC3E}">
        <p14:creationId xmlns:p14="http://schemas.microsoft.com/office/powerpoint/2010/main" val="3343340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EAFC6E-EDA7-469A-BC4C-CF2516587F61}"/>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LEALTAD</a:t>
            </a:r>
          </a:p>
        </p:txBody>
      </p:sp>
      <p:pic>
        <p:nvPicPr>
          <p:cNvPr id="4" name="Imagen 3" descr="Icono&#10;&#10;Descripción generada automáticamente">
            <a:extLst>
              <a:ext uri="{FF2B5EF4-FFF2-40B4-BE49-F238E27FC236}">
                <a16:creationId xmlns:a16="http://schemas.microsoft.com/office/drawing/2014/main" id="{5FCB62D4-E4E8-4130-B477-F5B38BE40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112" y="1944850"/>
            <a:ext cx="3531141" cy="3079589"/>
          </a:xfrm>
          <a:prstGeom prst="rect">
            <a:avLst/>
          </a:prstGeom>
        </p:spPr>
      </p:pic>
      <p:sp>
        <p:nvSpPr>
          <p:cNvPr id="5" name="CuadroTexto 4">
            <a:extLst>
              <a:ext uri="{FF2B5EF4-FFF2-40B4-BE49-F238E27FC236}">
                <a16:creationId xmlns:a16="http://schemas.microsoft.com/office/drawing/2014/main" id="{0A585C3C-946A-4892-BE0D-6FE4DC668B05}"/>
              </a:ext>
            </a:extLst>
          </p:cNvPr>
          <p:cNvSpPr txBox="1"/>
          <p:nvPr/>
        </p:nvSpPr>
        <p:spPr>
          <a:xfrm flipH="1">
            <a:off x="890951" y="2521058"/>
            <a:ext cx="5205047" cy="1815882"/>
          </a:xfrm>
          <a:prstGeom prst="rect">
            <a:avLst/>
          </a:prstGeom>
          <a:noFill/>
        </p:spPr>
        <p:txBody>
          <a:bodyPr wrap="square" rtlCol="0">
            <a:spAutoFit/>
          </a:bodyPr>
          <a:lstStyle/>
          <a:p>
            <a:r>
              <a:rPr lang="es-MX" sz="2800" dirty="0"/>
              <a:t>Buscar corresponder a la confianza que el Estado ha conferido, para atender a las necesidades colectivas.</a:t>
            </a:r>
          </a:p>
        </p:txBody>
      </p:sp>
    </p:spTree>
    <p:extLst>
      <p:ext uri="{BB962C8B-B14F-4D97-AF65-F5344CB8AC3E}">
        <p14:creationId xmlns:p14="http://schemas.microsoft.com/office/powerpoint/2010/main" val="4045583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CFD5AE-1860-4385-8557-EBD955F097C9}"/>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IMPARCIALIDAD</a:t>
            </a:r>
          </a:p>
        </p:txBody>
      </p:sp>
      <p:pic>
        <p:nvPicPr>
          <p:cNvPr id="6" name="Imagen 5" descr="Icono&#10;&#10;Descripción generada automáticamente">
            <a:extLst>
              <a:ext uri="{FF2B5EF4-FFF2-40B4-BE49-F238E27FC236}">
                <a16:creationId xmlns:a16="http://schemas.microsoft.com/office/drawing/2014/main" id="{2111EC7D-2F7F-4304-9004-E93851E52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48" y="1992731"/>
            <a:ext cx="3720444" cy="3194730"/>
          </a:xfrm>
          <a:prstGeom prst="rect">
            <a:avLst/>
          </a:prstGeom>
        </p:spPr>
      </p:pic>
      <p:sp>
        <p:nvSpPr>
          <p:cNvPr id="4" name="CuadroTexto 3">
            <a:extLst>
              <a:ext uri="{FF2B5EF4-FFF2-40B4-BE49-F238E27FC236}">
                <a16:creationId xmlns:a16="http://schemas.microsoft.com/office/drawing/2014/main" id="{77CDFE08-8E7F-4584-AC40-91132D68A1B9}"/>
              </a:ext>
            </a:extLst>
          </p:cNvPr>
          <p:cNvSpPr txBox="1"/>
          <p:nvPr/>
        </p:nvSpPr>
        <p:spPr>
          <a:xfrm flipH="1">
            <a:off x="890951" y="2035824"/>
            <a:ext cx="5205047" cy="3108543"/>
          </a:xfrm>
          <a:prstGeom prst="rect">
            <a:avLst/>
          </a:prstGeom>
          <a:noFill/>
        </p:spPr>
        <p:txBody>
          <a:bodyPr wrap="square" rtlCol="0">
            <a:spAutoFit/>
          </a:bodyPr>
          <a:lstStyle/>
          <a:p>
            <a:r>
              <a:rPr lang="es-MX" sz="2800" dirty="0"/>
              <a:t>Fomentar el acceso neutral y sin discriminación de todas las personas, a las mismas condiciones, oportunidades y beneficios institucionales y gubernamentales.</a:t>
            </a:r>
          </a:p>
        </p:txBody>
      </p:sp>
    </p:spTree>
    <p:extLst>
      <p:ext uri="{BB962C8B-B14F-4D97-AF65-F5344CB8AC3E}">
        <p14:creationId xmlns:p14="http://schemas.microsoft.com/office/powerpoint/2010/main" val="4096509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4977B0A-ECF8-4402-86FD-A9278C55EB43}"/>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EFICIENCIA / EFICACIA</a:t>
            </a:r>
          </a:p>
        </p:txBody>
      </p:sp>
      <p:pic>
        <p:nvPicPr>
          <p:cNvPr id="6" name="Imagen 5" descr="Icono&#10;&#10;Descripción generada automáticamente">
            <a:extLst>
              <a:ext uri="{FF2B5EF4-FFF2-40B4-BE49-F238E27FC236}">
                <a16:creationId xmlns:a16="http://schemas.microsoft.com/office/drawing/2014/main" id="{DD66EAF9-3FD7-40A5-B659-477FE4116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6971" y="1672172"/>
            <a:ext cx="2771336" cy="3513656"/>
          </a:xfrm>
          <a:prstGeom prst="rect">
            <a:avLst/>
          </a:prstGeom>
        </p:spPr>
      </p:pic>
      <p:sp>
        <p:nvSpPr>
          <p:cNvPr id="5" name="CuadroTexto 4">
            <a:extLst>
              <a:ext uri="{FF2B5EF4-FFF2-40B4-BE49-F238E27FC236}">
                <a16:creationId xmlns:a16="http://schemas.microsoft.com/office/drawing/2014/main" id="{3B18331E-252C-48CE-AD84-DD931FD8F280}"/>
              </a:ext>
            </a:extLst>
          </p:cNvPr>
          <p:cNvSpPr txBox="1"/>
          <p:nvPr/>
        </p:nvSpPr>
        <p:spPr>
          <a:xfrm flipH="1">
            <a:off x="890951" y="2090172"/>
            <a:ext cx="5205047" cy="2677656"/>
          </a:xfrm>
          <a:prstGeom prst="rect">
            <a:avLst/>
          </a:prstGeom>
          <a:noFill/>
        </p:spPr>
        <p:txBody>
          <a:bodyPr wrap="square" rtlCol="0">
            <a:spAutoFit/>
          </a:bodyPr>
          <a:lstStyle/>
          <a:p>
            <a:r>
              <a:rPr lang="es-MX" sz="2800" dirty="0"/>
              <a:t>Consolidar los objetivos gubernamentales a través de una cultura de servicio público austero, orientada a resultados y basada en la optimización de recursos.</a:t>
            </a:r>
          </a:p>
        </p:txBody>
      </p:sp>
    </p:spTree>
    <p:extLst>
      <p:ext uri="{BB962C8B-B14F-4D97-AF65-F5344CB8AC3E}">
        <p14:creationId xmlns:p14="http://schemas.microsoft.com/office/powerpoint/2010/main" val="4255786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250CEE-26D5-4697-B285-7E0B47FA4181}"/>
              </a:ext>
            </a:extLst>
          </p:cNvPr>
          <p:cNvSpPr txBox="1">
            <a:spLocks/>
          </p:cNvSpPr>
          <p:nvPr/>
        </p:nvSpPr>
        <p:spPr>
          <a:xfrm>
            <a:off x="1318846" y="3780691"/>
            <a:ext cx="10873153" cy="99308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s-MX" sz="1600" dirty="0">
                <a:latin typeface="Montserrat" panose="00000500000000000000" pitchFamily="2" charset="0"/>
              </a:rPr>
              <a:t>UNIDAD DE ADMINISTRACIÓN Y FINANZAS</a:t>
            </a:r>
          </a:p>
          <a:p>
            <a:pPr algn="l"/>
            <a:r>
              <a:rPr lang="es-MX" sz="1600" dirty="0">
                <a:latin typeface="Montserrat" panose="00000500000000000000" pitchFamily="2" charset="0"/>
              </a:rPr>
              <a:t>DIRECCIÓN GENERAL ADJUNTA DE ESTRATEGIAS PARA</a:t>
            </a:r>
          </a:p>
          <a:p>
            <a:pPr algn="l"/>
            <a:r>
              <a:rPr lang="es-MX" sz="1600" dirty="0">
                <a:latin typeface="Montserrat" panose="00000500000000000000" pitchFamily="2" charset="0"/>
              </a:rPr>
              <a:t>EL COMBATE A LA CORRUPCIÓN</a:t>
            </a:r>
          </a:p>
        </p:txBody>
      </p:sp>
      <p:sp>
        <p:nvSpPr>
          <p:cNvPr id="3" name="TextBox 9">
            <a:extLst>
              <a:ext uri="{FF2B5EF4-FFF2-40B4-BE49-F238E27FC236}">
                <a16:creationId xmlns:a16="http://schemas.microsoft.com/office/drawing/2014/main" id="{13882C5E-F9D0-4609-A7C5-55FDB36BAA5A}"/>
              </a:ext>
            </a:extLst>
          </p:cNvPr>
          <p:cNvSpPr txBox="1"/>
          <p:nvPr/>
        </p:nvSpPr>
        <p:spPr>
          <a:xfrm>
            <a:off x="1318846" y="2396609"/>
            <a:ext cx="10873154" cy="1231106"/>
          </a:xfrm>
          <a:prstGeom prst="rect">
            <a:avLst/>
          </a:prstGeom>
          <a:noFill/>
        </p:spPr>
        <p:txBody>
          <a:bodyPr wrap="square" lIns="34299" tIns="0" rIns="0" bIns="0" rtlCol="0">
            <a:spAutoFit/>
          </a:bodyPr>
          <a:lstStyle/>
          <a:p>
            <a:pPr defTabSz="685846"/>
            <a:r>
              <a:rPr lang="es-MX" sz="1600" b="1" spc="150" dirty="0">
                <a:solidFill>
                  <a:srgbClr val="621132"/>
                </a:solidFill>
                <a:latin typeface="Montserrat" panose="00000500000000000000" pitchFamily="2" charset="0"/>
              </a:rPr>
              <a:t>Plataforma</a:t>
            </a:r>
          </a:p>
          <a:p>
            <a:pPr defTabSz="685846"/>
            <a:r>
              <a:rPr lang="es-MX" sz="1600" b="1" spc="150" dirty="0">
                <a:solidFill>
                  <a:srgbClr val="621132"/>
                </a:solidFill>
                <a:latin typeface="Montserrat" panose="00000500000000000000" pitchFamily="2" charset="0"/>
              </a:rPr>
              <a:t>Ciudadanos Alertadores</a:t>
            </a:r>
          </a:p>
          <a:p>
            <a:pPr defTabSz="685846"/>
            <a:r>
              <a:rPr lang="es-MX" sz="1600" b="1" spc="150" dirty="0">
                <a:solidFill>
                  <a:srgbClr val="621132"/>
                </a:solidFill>
                <a:latin typeface="Montserrat" panose="00000500000000000000" pitchFamily="2" charset="0"/>
              </a:rPr>
              <a:t>Internos y Externos de la Corrupción</a:t>
            </a:r>
          </a:p>
          <a:p>
            <a:pPr defTabSz="685846"/>
            <a:endParaRPr lang="es-MX" sz="1600" spc="150" dirty="0">
              <a:solidFill>
                <a:srgbClr val="621132"/>
              </a:solidFill>
              <a:latin typeface="Montserrat" panose="00000500000000000000" pitchFamily="2" charset="0"/>
            </a:endParaRPr>
          </a:p>
          <a:p>
            <a:pPr defTabSz="685846"/>
            <a:r>
              <a:rPr lang="es-MX" sz="1600" i="1" spc="150" dirty="0">
                <a:solidFill>
                  <a:srgbClr val="621132"/>
                </a:solidFill>
                <a:latin typeface="Montserrat" panose="00000500000000000000" pitchFamily="2" charset="0"/>
              </a:rPr>
              <a:t>https://alertadores.funcionpublica.gob.mx</a:t>
            </a:r>
            <a:endParaRPr lang="es-MX" sz="1600" i="1" dirty="0">
              <a:solidFill>
                <a:srgbClr val="621132"/>
              </a:solidFill>
              <a:latin typeface="Montserrat" panose="00000500000000000000" pitchFamily="2" charset="0"/>
            </a:endParaRPr>
          </a:p>
        </p:txBody>
      </p:sp>
      <p:pic>
        <p:nvPicPr>
          <p:cNvPr id="4" name="Imagen 3" descr="Texto&#10;&#10;Descripción generada automáticamente">
            <a:extLst>
              <a:ext uri="{FF2B5EF4-FFF2-40B4-BE49-F238E27FC236}">
                <a16:creationId xmlns:a16="http://schemas.microsoft.com/office/drawing/2014/main" id="{D477EB19-EE8D-4CB0-B690-DAF846070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8294" y="1889573"/>
            <a:ext cx="4064510" cy="3078853"/>
          </a:xfrm>
          <a:prstGeom prst="rect">
            <a:avLst/>
          </a:prstGeom>
        </p:spPr>
      </p:pic>
    </p:spTree>
    <p:extLst>
      <p:ext uri="{BB962C8B-B14F-4D97-AF65-F5344CB8AC3E}">
        <p14:creationId xmlns:p14="http://schemas.microsoft.com/office/powerpoint/2010/main" val="2642737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AB8D521F-E60D-4C8A-998B-D552182C0C6B}"/>
              </a:ext>
            </a:extLst>
          </p:cNvPr>
          <p:cNvSpPr txBox="1">
            <a:spLocks/>
          </p:cNvSpPr>
          <p:nvPr/>
        </p:nvSpPr>
        <p:spPr>
          <a:xfrm>
            <a:off x="327961" y="1975262"/>
            <a:ext cx="7807570" cy="326193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Clr>
                <a:srgbClr val="676767"/>
              </a:buClr>
              <a:buFont typeface="Wingdings" panose="05000000000000000000" pitchFamily="2" charset="2"/>
              <a:buChar char="§"/>
              <a:defRPr/>
            </a:pPr>
            <a:r>
              <a:rPr lang="es-MX" sz="1600" dirty="0">
                <a:solidFill>
                  <a:schemeClr val="tx1">
                    <a:lumMod val="50000"/>
                  </a:schemeClr>
                </a:solidFill>
                <a:latin typeface="Montserrat" panose="00000500000000000000" pitchFamily="2" charset="0"/>
              </a:rPr>
              <a:t>La Secretaría de la Función Pública, con el fin de fomentar la cultura de la denuncia para el combate a la corrupción y caminar hacia la promoción de una nueva Ética Pública y Social alejada de la corrupción, garantizando el anonimato de la identidad del alertador y de la información que provea; contribuyendo a la promoción de la transparencia, rendición de cuentas y el combate a la corrupción y la impunidad en la gestión pública, expidió el </a:t>
            </a:r>
            <a:r>
              <a:rPr lang="es-MX" sz="1600" b="1" dirty="0">
                <a:solidFill>
                  <a:schemeClr val="tx1">
                    <a:lumMod val="50000"/>
                  </a:schemeClr>
                </a:solidFill>
                <a:latin typeface="Montserrat" panose="00000500000000000000" pitchFamily="2" charset="0"/>
              </a:rPr>
              <a:t>Acuerdo por el que se establecen los Lineamientos para la Promoción y Operación del Sistema de Ciudadanos Alertadores Internos y Externos de la Corrupción.</a:t>
            </a:r>
            <a:endParaRPr lang="es-MX" sz="1600" b="1" dirty="0">
              <a:solidFill>
                <a:schemeClr val="tx1">
                  <a:lumMod val="50000"/>
                </a:schemeClr>
              </a:solidFill>
              <a:latin typeface="Montserrat" panose="00000500000000000000" pitchFamily="2" charset="0"/>
              <a:ea typeface="Times New Roman" panose="02020603050405020304" pitchFamily="18" charset="0"/>
              <a:cs typeface="Arial" panose="020B0604020202020204" pitchFamily="34" charset="0"/>
            </a:endParaRPr>
          </a:p>
        </p:txBody>
      </p:sp>
      <p:sp>
        <p:nvSpPr>
          <p:cNvPr id="7" name="CuadroTexto 6">
            <a:extLst>
              <a:ext uri="{FF2B5EF4-FFF2-40B4-BE49-F238E27FC236}">
                <a16:creationId xmlns:a16="http://schemas.microsoft.com/office/drawing/2014/main" id="{DB457A41-3256-46BC-815E-BF10E8114954}"/>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INTRODUCCIÓN</a:t>
            </a:r>
          </a:p>
        </p:txBody>
      </p:sp>
      <p:pic>
        <p:nvPicPr>
          <p:cNvPr id="9" name="Imagen 8" descr="Imagen que contiene Texto&#10;&#10;Descripción generada automáticamente">
            <a:extLst>
              <a:ext uri="{FF2B5EF4-FFF2-40B4-BE49-F238E27FC236}">
                <a16:creationId xmlns:a16="http://schemas.microsoft.com/office/drawing/2014/main" id="{8E337ED3-D530-43F3-B637-52C12E407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715" y="3083497"/>
            <a:ext cx="2950470" cy="1045466"/>
          </a:xfrm>
          <a:prstGeom prst="rect">
            <a:avLst/>
          </a:prstGeom>
        </p:spPr>
      </p:pic>
    </p:spTree>
    <p:extLst>
      <p:ext uri="{BB962C8B-B14F-4D97-AF65-F5344CB8AC3E}">
        <p14:creationId xmlns:p14="http://schemas.microsoft.com/office/powerpoint/2010/main" val="45007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AB8D521F-E60D-4C8A-998B-D552182C0C6B}"/>
              </a:ext>
            </a:extLst>
          </p:cNvPr>
          <p:cNvSpPr txBox="1">
            <a:spLocks/>
          </p:cNvSpPr>
          <p:nvPr/>
        </p:nvSpPr>
        <p:spPr>
          <a:xfrm>
            <a:off x="626311" y="3083497"/>
            <a:ext cx="7807570" cy="213994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Clr>
                <a:srgbClr val="676767"/>
              </a:buClr>
              <a:buFont typeface="Wingdings" panose="05000000000000000000" pitchFamily="2" charset="2"/>
              <a:buChar char="§"/>
              <a:defRPr/>
            </a:pPr>
            <a:r>
              <a:rPr lang="es-MX" sz="1600" dirty="0">
                <a:solidFill>
                  <a:srgbClr val="000000"/>
                </a:solidFill>
                <a:latin typeface="Montserrat" panose="00000500000000000000" pitchFamily="2" charset="0"/>
              </a:rPr>
              <a:t>Publicado en el Diario Oficial de la Federación el 06 de septiembre de 2019.</a:t>
            </a:r>
          </a:p>
          <a:p>
            <a:pPr algn="just">
              <a:buClr>
                <a:srgbClr val="676767"/>
              </a:buClr>
              <a:buFont typeface="Wingdings" panose="05000000000000000000" pitchFamily="2" charset="2"/>
              <a:buChar char="§"/>
              <a:defRPr/>
            </a:pPr>
            <a:r>
              <a:rPr lang="es-MX" sz="1600" dirty="0">
                <a:solidFill>
                  <a:schemeClr val="tx1">
                    <a:lumMod val="50000"/>
                  </a:schemeClr>
                </a:solidFill>
                <a:latin typeface="Montserrat" panose="00000500000000000000" pitchFamily="2" charset="0"/>
                <a:ea typeface="Times New Roman" panose="02020603050405020304" pitchFamily="18" charset="0"/>
                <a:cs typeface="Arial" panose="020B0604020202020204" pitchFamily="34" charset="0"/>
              </a:rPr>
              <a:t>Tiene por objeto establecer las bases conforme a las cuales se creará, promoverá, operará, dará seguimiento y coordinará el </a:t>
            </a:r>
            <a:r>
              <a:rPr lang="es-MX" sz="1600" b="1" i="1" dirty="0">
                <a:solidFill>
                  <a:schemeClr val="tx1">
                    <a:lumMod val="50000"/>
                  </a:schemeClr>
                </a:solidFill>
                <a:latin typeface="Montserrat" panose="00000500000000000000" pitchFamily="2" charset="0"/>
                <a:ea typeface="Times New Roman" panose="02020603050405020304" pitchFamily="18" charset="0"/>
                <a:cs typeface="Arial" panose="020B0604020202020204" pitchFamily="34" charset="0"/>
              </a:rPr>
              <a:t>Sistema de Ciudadanos Alertadores Internos y Externos de la Corrupción</a:t>
            </a:r>
            <a:r>
              <a:rPr lang="es-MX" sz="1600" i="1" dirty="0">
                <a:solidFill>
                  <a:schemeClr val="tx1">
                    <a:lumMod val="50000"/>
                  </a:schemeClr>
                </a:solidFill>
                <a:latin typeface="Montserrat" panose="00000500000000000000" pitchFamily="2" charset="0"/>
                <a:ea typeface="Times New Roman" panose="02020603050405020304" pitchFamily="18" charset="0"/>
                <a:cs typeface="Arial" panose="020B0604020202020204" pitchFamily="34" charset="0"/>
              </a:rPr>
              <a:t>.</a:t>
            </a:r>
            <a:endParaRPr lang="es-MX" sz="1600" i="1" dirty="0">
              <a:solidFill>
                <a:schemeClr val="tx1">
                  <a:lumMod val="50000"/>
                </a:schemeClr>
              </a:solidFill>
              <a:latin typeface="Montserrat" panose="00000500000000000000" pitchFamily="2" charset="0"/>
            </a:endParaRPr>
          </a:p>
        </p:txBody>
      </p:sp>
      <p:sp>
        <p:nvSpPr>
          <p:cNvPr id="4" name="CuadroTexto 3">
            <a:extLst>
              <a:ext uri="{FF2B5EF4-FFF2-40B4-BE49-F238E27FC236}">
                <a16:creationId xmlns:a16="http://schemas.microsoft.com/office/drawing/2014/main" id="{7D457B64-9039-4E9D-9A0A-270BF7BD7BDF}"/>
              </a:ext>
            </a:extLst>
          </p:cNvPr>
          <p:cNvSpPr txBox="1"/>
          <p:nvPr/>
        </p:nvSpPr>
        <p:spPr>
          <a:xfrm>
            <a:off x="439614" y="863140"/>
            <a:ext cx="8180965" cy="1661993"/>
          </a:xfrm>
          <a:prstGeom prst="rect">
            <a:avLst/>
          </a:prstGeom>
          <a:noFill/>
        </p:spPr>
        <p:txBody>
          <a:bodyPr wrap="square" rtlCol="0">
            <a:spAutoFit/>
          </a:bodyPr>
          <a:lstStyle/>
          <a:p>
            <a:endParaRPr lang="es-MX" sz="2200" b="1" dirty="0">
              <a:solidFill>
                <a:srgbClr val="9D2449"/>
              </a:solidFill>
              <a:latin typeface="Montserrat" panose="00000500000000000000" pitchFamily="2" charset="0"/>
            </a:endParaRPr>
          </a:p>
          <a:p>
            <a:endParaRPr lang="es-MX" sz="2000" b="1" dirty="0">
              <a:solidFill>
                <a:srgbClr val="9D2449"/>
              </a:solidFill>
              <a:latin typeface="Montserrat" panose="00000500000000000000" pitchFamily="2" charset="0"/>
            </a:endParaRPr>
          </a:p>
          <a:p>
            <a:pPr algn="just"/>
            <a:r>
              <a:rPr lang="es-MX" sz="2000" b="1" dirty="0">
                <a:solidFill>
                  <a:schemeClr val="tx2">
                    <a:lumMod val="50000"/>
                  </a:schemeClr>
                </a:solidFill>
                <a:latin typeface="Montserrat" panose="00000500000000000000" pitchFamily="2" charset="0"/>
              </a:rPr>
              <a:t>Acuerdo por el que se establecen los Lineamientos para la Promoción y Operación del Sistema de Ciudadanos Alertadores Internos y Externos de la Corrupción. </a:t>
            </a:r>
          </a:p>
        </p:txBody>
      </p:sp>
      <p:sp>
        <p:nvSpPr>
          <p:cNvPr id="7" name="CuadroTexto 6">
            <a:extLst>
              <a:ext uri="{FF2B5EF4-FFF2-40B4-BE49-F238E27FC236}">
                <a16:creationId xmlns:a16="http://schemas.microsoft.com/office/drawing/2014/main" id="{DB457A41-3256-46BC-815E-BF10E8114954}"/>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ANTECEDENTES</a:t>
            </a:r>
          </a:p>
        </p:txBody>
      </p:sp>
      <p:pic>
        <p:nvPicPr>
          <p:cNvPr id="9" name="Imagen 8" descr="Imagen que contiene Texto&#10;&#10;Descripción generada automáticamente">
            <a:extLst>
              <a:ext uri="{FF2B5EF4-FFF2-40B4-BE49-F238E27FC236}">
                <a16:creationId xmlns:a16="http://schemas.microsoft.com/office/drawing/2014/main" id="{8E337ED3-D530-43F3-B637-52C12E407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715" y="3083497"/>
            <a:ext cx="2950470" cy="1045466"/>
          </a:xfrm>
          <a:prstGeom prst="rect">
            <a:avLst/>
          </a:prstGeom>
        </p:spPr>
      </p:pic>
    </p:spTree>
    <p:extLst>
      <p:ext uri="{BB962C8B-B14F-4D97-AF65-F5344CB8AC3E}">
        <p14:creationId xmlns:p14="http://schemas.microsoft.com/office/powerpoint/2010/main" val="2354489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DB6EE1-1D1C-4DD5-A15E-4C27CCD13BBC}"/>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 QUÉ ES?</a:t>
            </a:r>
          </a:p>
        </p:txBody>
      </p:sp>
      <p:sp>
        <p:nvSpPr>
          <p:cNvPr id="3" name="CuadroTexto 2">
            <a:extLst>
              <a:ext uri="{FF2B5EF4-FFF2-40B4-BE49-F238E27FC236}">
                <a16:creationId xmlns:a16="http://schemas.microsoft.com/office/drawing/2014/main" id="{509A024B-050E-47E2-8A7F-C4F75E502AE6}"/>
              </a:ext>
            </a:extLst>
          </p:cNvPr>
          <p:cNvSpPr txBox="1"/>
          <p:nvPr/>
        </p:nvSpPr>
        <p:spPr>
          <a:xfrm>
            <a:off x="1037492" y="2275469"/>
            <a:ext cx="5943600" cy="2062103"/>
          </a:xfrm>
          <a:prstGeom prst="rect">
            <a:avLst/>
          </a:prstGeom>
          <a:noFill/>
        </p:spPr>
        <p:txBody>
          <a:bodyPr wrap="square" rtlCol="0">
            <a:spAutoFit/>
          </a:bodyPr>
          <a:lstStyle/>
          <a:p>
            <a:pPr algn="just"/>
            <a:r>
              <a:rPr lang="es-ES_tradnl" sz="1600" dirty="0">
                <a:latin typeface="Montserrat" panose="00000500000000000000" pitchFamily="2" charset="0"/>
              </a:rPr>
              <a:t>Es una plataforma que la Secretaría de la Función Pública pone a disposición para alertar actos graves de corrupción, en los que se encuentren involucradas personas servidoras públicas federales, entre ellos:</a:t>
            </a:r>
          </a:p>
          <a:p>
            <a:pPr algn="just"/>
            <a:endParaRPr lang="es-ES_tradnl" sz="1600" dirty="0">
              <a:latin typeface="Montserrat" panose="00000500000000000000" pitchFamily="2" charset="0"/>
            </a:endParaRPr>
          </a:p>
          <a:p>
            <a:pPr marL="285750" indent="-285750" algn="just">
              <a:buFont typeface="Wingdings" panose="05000000000000000000" pitchFamily="2" charset="2"/>
              <a:buChar char="v"/>
            </a:pPr>
            <a:r>
              <a:rPr lang="es-MX" sz="1600" dirty="0">
                <a:latin typeface="Montserrat" panose="00000500000000000000" pitchFamily="2" charset="0"/>
              </a:rPr>
              <a:t>Cohecho</a:t>
            </a:r>
          </a:p>
          <a:p>
            <a:pPr marL="285750" indent="-285750" algn="just">
              <a:buFont typeface="Wingdings" panose="05000000000000000000" pitchFamily="2" charset="2"/>
              <a:buChar char="v"/>
            </a:pPr>
            <a:r>
              <a:rPr lang="es-MX" sz="1600" dirty="0">
                <a:latin typeface="Montserrat" panose="00000500000000000000" pitchFamily="2" charset="0"/>
              </a:rPr>
              <a:t>Peculado o Desvío de recursos</a:t>
            </a:r>
          </a:p>
          <a:p>
            <a:pPr algn="just"/>
            <a:endParaRPr lang="es-MX" sz="1600" dirty="0">
              <a:latin typeface="Montserrat" panose="00000500000000000000" pitchFamily="2" charset="0"/>
            </a:endParaRPr>
          </a:p>
        </p:txBody>
      </p:sp>
      <p:pic>
        <p:nvPicPr>
          <p:cNvPr id="5" name="Imagen 4" descr="Imagen que contiene firmar, exterior, palo, calle&#10;&#10;Descripción generada automáticamente">
            <a:extLst>
              <a:ext uri="{FF2B5EF4-FFF2-40B4-BE49-F238E27FC236}">
                <a16:creationId xmlns:a16="http://schemas.microsoft.com/office/drawing/2014/main" id="{41BB3840-471B-44A1-8883-777D5405D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092" y="2236773"/>
            <a:ext cx="3878477" cy="3093724"/>
          </a:xfrm>
          <a:prstGeom prst="rect">
            <a:avLst/>
          </a:prstGeom>
        </p:spPr>
      </p:pic>
    </p:spTree>
    <p:extLst>
      <p:ext uri="{BB962C8B-B14F-4D97-AF65-F5344CB8AC3E}">
        <p14:creationId xmlns:p14="http://schemas.microsoft.com/office/powerpoint/2010/main" val="421163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4C3514-7FA4-41E9-8246-4B77256BBD94}"/>
              </a:ext>
            </a:extLst>
          </p:cNvPr>
          <p:cNvSpPr txBox="1"/>
          <p:nvPr/>
        </p:nvSpPr>
        <p:spPr>
          <a:xfrm>
            <a:off x="794236" y="1457351"/>
            <a:ext cx="10603523" cy="4770537"/>
          </a:xfrm>
          <a:prstGeom prst="rect">
            <a:avLst/>
          </a:prstGeom>
          <a:noFill/>
        </p:spPr>
        <p:txBody>
          <a:bodyPr wrap="square" rtlCol="0">
            <a:spAutoFit/>
          </a:bodyPr>
          <a:lstStyle/>
          <a:p>
            <a:pPr algn="just"/>
            <a:r>
              <a:rPr lang="es-MX" sz="1600" dirty="0">
                <a:latin typeface="Montserrat" panose="00000500000000000000" pitchFamily="2" charset="0"/>
              </a:rPr>
              <a:t>Conforme al artículo 222 del Código Penal Federal, comete el delito de cohecho:</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I.- El servidor público que por sí, o por interpósita persona solicite o reciba ilícitamente para sí o para otro, dinero o cualquier beneficio, o acepte una promesa, para hacer o dejar de realizar un acto propio de sus funciones inherentes a su empleo, cargo o comisión;</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II.- El que dé, prometa o entregue cualquier beneficio a alguna de las personas que se mencionan en el artículo 212 de este Código, para que haga u omita un acto relacionado con sus funciones, a su empleo, cargo o comisión, y</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III.- El legislador federal que, en el ejercicio de sus funciones o atribuciones, y en el marco del proceso de aprobación del presupuesto de egresos respectivo, gestione o solicite:</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a) La asignación de recursos a favor de un ente público, exigiendo u obteniendo, para sí o para un tercero, una comisión, dádiva o contraprestación, en dinero o en especie, distinta a la que le corresponde por el ejercicio de su encargo;</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b) El otorgamiento de contratos de obra pública o de servicios a favor de determinadas personas físicas o morales.</a:t>
            </a:r>
          </a:p>
        </p:txBody>
      </p:sp>
      <p:sp>
        <p:nvSpPr>
          <p:cNvPr id="3" name="CuadroTexto 2">
            <a:extLst>
              <a:ext uri="{FF2B5EF4-FFF2-40B4-BE49-F238E27FC236}">
                <a16:creationId xmlns:a16="http://schemas.microsoft.com/office/drawing/2014/main" id="{C2224EA1-4EE0-439C-9DBA-D940CF35099A}"/>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COHECHO</a:t>
            </a:r>
          </a:p>
        </p:txBody>
      </p:sp>
    </p:spTree>
    <p:extLst>
      <p:ext uri="{BB962C8B-B14F-4D97-AF65-F5344CB8AC3E}">
        <p14:creationId xmlns:p14="http://schemas.microsoft.com/office/powerpoint/2010/main" val="581110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1EF95F9-521E-4E15-88FE-3EEADBFEE72C}"/>
              </a:ext>
            </a:extLst>
          </p:cNvPr>
          <p:cNvSpPr txBox="1"/>
          <p:nvPr/>
        </p:nvSpPr>
        <p:spPr>
          <a:xfrm>
            <a:off x="327961" y="647697"/>
            <a:ext cx="11536075" cy="430887"/>
          </a:xfrm>
          <a:prstGeom prst="rect">
            <a:avLst/>
          </a:prstGeom>
          <a:noFill/>
        </p:spPr>
        <p:txBody>
          <a:bodyPr wrap="square" rtlCol="0">
            <a:spAutoFit/>
          </a:bodyPr>
          <a:lstStyle/>
          <a:p>
            <a:r>
              <a:rPr lang="es-MX" sz="2200" b="1">
                <a:solidFill>
                  <a:srgbClr val="9D2449"/>
                </a:solidFill>
                <a:latin typeface="Montserrat" panose="00000500000000000000" pitchFamily="2" charset="0"/>
              </a:rPr>
              <a:t>PECULADO O DESVÍO DE RECURSOS</a:t>
            </a:r>
            <a:endParaRPr lang="es-MX" sz="2200" b="1" dirty="0">
              <a:solidFill>
                <a:srgbClr val="9D2449"/>
              </a:solidFill>
              <a:latin typeface="Montserrat" panose="00000500000000000000" pitchFamily="2" charset="0"/>
            </a:endParaRPr>
          </a:p>
        </p:txBody>
      </p:sp>
      <p:sp>
        <p:nvSpPr>
          <p:cNvPr id="4" name="CuadroTexto 3">
            <a:extLst>
              <a:ext uri="{FF2B5EF4-FFF2-40B4-BE49-F238E27FC236}">
                <a16:creationId xmlns:a16="http://schemas.microsoft.com/office/drawing/2014/main" id="{BCA197A2-C08C-4B13-9E4C-3EE479CEE5D1}"/>
              </a:ext>
            </a:extLst>
          </p:cNvPr>
          <p:cNvSpPr txBox="1"/>
          <p:nvPr/>
        </p:nvSpPr>
        <p:spPr>
          <a:xfrm>
            <a:off x="794236" y="1457351"/>
            <a:ext cx="10603523" cy="4770537"/>
          </a:xfrm>
          <a:prstGeom prst="rect">
            <a:avLst/>
          </a:prstGeom>
          <a:noFill/>
        </p:spPr>
        <p:txBody>
          <a:bodyPr wrap="square" rtlCol="0">
            <a:spAutoFit/>
          </a:bodyPr>
          <a:lstStyle/>
          <a:p>
            <a:pPr algn="just"/>
            <a:r>
              <a:rPr lang="es-MX" sz="1600" dirty="0">
                <a:latin typeface="Montserrat" panose="00000500000000000000" pitchFamily="2" charset="0"/>
              </a:rPr>
              <a:t>Conforme al artículo 223 del Código Penal Federal, comete el delito de peculado:</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I.- Todo servidor público que para su beneficio o el de una tercera persona física o moral, distraiga de su objeto dinero, valores, fincas o cualquier otra cosa perteneciente al Estado o a un particular, si por razón de su cargo los hubiere recibido en administración, en depósito, en posesión o por otra causa;</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II.- El servidor público que ilícitamente utilice fondos públicos u otorgue alguno de los actos a que se refiere el artículo de uso ilícito de atribuciones y facultades con el objeto de promover la imagen política o social de su persona, la de su superior jerárquico o la de un tercero, o a fin de denigrar a cualquier persona;</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III.- Cualquier persona que solicite o acepte realizar las promociones o denigraciones a que se refiere la fracción anterior, a cambio de fondos públicos o del disfrute de los beneficios derivados de los actos a que se refiere el artículo de uso ilícito de atribuciones y facultades, y</a:t>
            </a:r>
          </a:p>
          <a:p>
            <a:pPr algn="just"/>
            <a:endParaRPr lang="es-MX" sz="1600" dirty="0">
              <a:latin typeface="Montserrat" panose="00000500000000000000" pitchFamily="2" charset="0"/>
            </a:endParaRPr>
          </a:p>
          <a:p>
            <a:pPr algn="just"/>
            <a:r>
              <a:rPr lang="es-MX" sz="1600" dirty="0">
                <a:latin typeface="Montserrat" panose="00000500000000000000" pitchFamily="2" charset="0"/>
              </a:rPr>
              <a:t>IV.- Cualquier persona que sin tener el carácter de servidor público federal y estando obligada legalmente a la custodia, administración o aplicación de recursos públicos federales, los distraiga de su objeto para usos propios o ajenos o les dé una aplicación distinta a la que se les destinó.</a:t>
            </a:r>
          </a:p>
          <a:p>
            <a:pPr algn="just"/>
            <a:endParaRPr lang="es-MX" sz="1600" dirty="0">
              <a:latin typeface="Montserrat" panose="00000500000000000000" pitchFamily="2" charset="0"/>
            </a:endParaRPr>
          </a:p>
        </p:txBody>
      </p:sp>
    </p:spTree>
    <p:extLst>
      <p:ext uri="{BB962C8B-B14F-4D97-AF65-F5344CB8AC3E}">
        <p14:creationId xmlns:p14="http://schemas.microsoft.com/office/powerpoint/2010/main" val="3102643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2791DFB8-2089-41AE-89C7-A0E9D2EF4952}"/>
              </a:ext>
            </a:extLst>
          </p:cNvPr>
          <p:cNvSpPr>
            <a:spLocks noGrp="1"/>
          </p:cNvSpPr>
          <p:nvPr>
            <p:ph type="sldNum" sz="quarter" idx="4294967295"/>
          </p:nvPr>
        </p:nvSpPr>
        <p:spPr>
          <a:xfrm>
            <a:off x="10134600" y="6356353"/>
            <a:ext cx="2743200" cy="365125"/>
          </a:xfrm>
          <a:prstGeom prst="rect">
            <a:avLst/>
          </a:prstGeom>
        </p:spPr>
        <p:txBody>
          <a:bodyPr vert="horz" lIns="91440" tIns="45720" rIns="91440" bIns="45720" rtlCol="0" anchor="ctr"/>
          <a:lstStyle>
            <a:defPPr>
              <a:defRPr lang="es-MX"/>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0A495D-1C96-461D-AB76-EF0817885D2C}" type="slidenum">
              <a:rPr lang="es-MX" smtClean="0"/>
              <a:pPr/>
              <a:t>2</a:t>
            </a:fld>
            <a:endParaRPr lang="es-MX" dirty="0"/>
          </a:p>
        </p:txBody>
      </p:sp>
      <p:sp>
        <p:nvSpPr>
          <p:cNvPr id="4" name="CuadroTexto 3">
            <a:extLst>
              <a:ext uri="{FF2B5EF4-FFF2-40B4-BE49-F238E27FC236}">
                <a16:creationId xmlns:a16="http://schemas.microsoft.com/office/drawing/2014/main" id="{A05F0993-F07B-4135-9007-E0AE6BDECDCA}"/>
              </a:ext>
            </a:extLst>
          </p:cNvPr>
          <p:cNvSpPr txBox="1"/>
          <p:nvPr/>
        </p:nvSpPr>
        <p:spPr>
          <a:xfrm>
            <a:off x="0" y="2855340"/>
            <a:ext cx="12192000" cy="553998"/>
          </a:xfrm>
          <a:prstGeom prst="rect">
            <a:avLst/>
          </a:prstGeom>
          <a:noFill/>
        </p:spPr>
        <p:txBody>
          <a:bodyPr wrap="square" rtlCol="0">
            <a:spAutoFit/>
          </a:bodyPr>
          <a:lstStyle/>
          <a:p>
            <a:pPr algn="ctr"/>
            <a:r>
              <a:rPr lang="en-US" sz="3000" b="1" dirty="0">
                <a:solidFill>
                  <a:srgbClr val="9D2449"/>
                </a:solidFill>
                <a:latin typeface="Montserrat" panose="00000500000000000000" pitchFamily="2" charset="0"/>
              </a:rPr>
              <a:t>¡ BIENVENIDOS !</a:t>
            </a:r>
          </a:p>
        </p:txBody>
      </p:sp>
    </p:spTree>
    <p:extLst>
      <p:ext uri="{BB962C8B-B14F-4D97-AF65-F5344CB8AC3E}">
        <p14:creationId xmlns:p14="http://schemas.microsoft.com/office/powerpoint/2010/main" val="3634088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C94020-8570-4EFA-BDA9-471206B2B188}"/>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DEFINICIONES</a:t>
            </a:r>
          </a:p>
        </p:txBody>
      </p:sp>
      <p:sp>
        <p:nvSpPr>
          <p:cNvPr id="3" name="CuadroTexto 2">
            <a:extLst>
              <a:ext uri="{FF2B5EF4-FFF2-40B4-BE49-F238E27FC236}">
                <a16:creationId xmlns:a16="http://schemas.microsoft.com/office/drawing/2014/main" id="{9BE66725-AFDB-417B-B355-7BC2F1B8552C}"/>
              </a:ext>
            </a:extLst>
          </p:cNvPr>
          <p:cNvSpPr txBox="1"/>
          <p:nvPr/>
        </p:nvSpPr>
        <p:spPr>
          <a:xfrm>
            <a:off x="1430894" y="1879396"/>
            <a:ext cx="9981516" cy="3785652"/>
          </a:xfrm>
          <a:prstGeom prst="rect">
            <a:avLst/>
          </a:prstGeom>
          <a:noFill/>
        </p:spPr>
        <p:txBody>
          <a:bodyPr wrap="square" rtlCol="0">
            <a:spAutoFit/>
          </a:bodyPr>
          <a:lstStyle/>
          <a:p>
            <a:pPr algn="just"/>
            <a:r>
              <a:rPr lang="es-MX" sz="1600" b="1" dirty="0">
                <a:latin typeface="Montserrat" panose="00000500000000000000" pitchFamily="2" charset="0"/>
              </a:rPr>
              <a:t>Alerta: </a:t>
            </a:r>
            <a:r>
              <a:rPr lang="es-MX" sz="1600" dirty="0">
                <a:latin typeface="Montserrat" panose="00000500000000000000" pitchFamily="2" charset="0"/>
              </a:rPr>
              <a:t>Es una comunicación previa al inicio del procedimiento administrativo, que proporciona información sobre actos que se hayan cometido, se estén cometiendo o sean probable que se cometan por servidores públicos respecto de presuntos actos graves de corrupción, violaciones a derechos humanos, hostigamiento y acoso sexual.</a:t>
            </a:r>
          </a:p>
          <a:p>
            <a:pPr algn="just"/>
            <a:endParaRPr lang="es-MX" sz="1600" dirty="0">
              <a:latin typeface="Montserrat" panose="00000500000000000000" pitchFamily="2" charset="0"/>
            </a:endParaRPr>
          </a:p>
          <a:p>
            <a:pPr algn="just"/>
            <a:endParaRPr lang="es-MX" sz="1600" dirty="0">
              <a:latin typeface="Montserrat" panose="00000500000000000000" pitchFamily="2" charset="0"/>
            </a:endParaRPr>
          </a:p>
          <a:p>
            <a:pPr algn="just"/>
            <a:r>
              <a:rPr lang="es-MX" sz="1600" b="1" dirty="0">
                <a:latin typeface="Montserrat" panose="00000500000000000000" pitchFamily="2" charset="0"/>
              </a:rPr>
              <a:t>Alertador</a:t>
            </a:r>
            <a:r>
              <a:rPr lang="es-MX" sz="1600" dirty="0">
                <a:latin typeface="Montserrat" panose="00000500000000000000" pitchFamily="2" charset="0"/>
              </a:rPr>
              <a:t>: Toda persona física que hace del conocimiento de la Unidad de Operación Regional y Contraloría Social responsable del Sistema, una alerta a través de la plataforma. </a:t>
            </a:r>
          </a:p>
          <a:p>
            <a:pPr algn="just"/>
            <a:endParaRPr lang="es-MX" sz="1600" b="1" dirty="0">
              <a:latin typeface="Montserrat" panose="00000500000000000000" pitchFamily="2" charset="0"/>
            </a:endParaRPr>
          </a:p>
          <a:p>
            <a:pPr algn="just"/>
            <a:endParaRPr lang="es-MX" sz="1600" b="1" dirty="0">
              <a:latin typeface="Montserrat" panose="00000500000000000000" pitchFamily="2" charset="0"/>
            </a:endParaRPr>
          </a:p>
          <a:p>
            <a:pPr algn="just"/>
            <a:r>
              <a:rPr lang="es-MX" sz="1600" b="1" dirty="0">
                <a:latin typeface="Montserrat" panose="00000500000000000000" pitchFamily="2" charset="0"/>
              </a:rPr>
              <a:t>Ciudadano Alertador Interno o Externo:</a:t>
            </a:r>
            <a:r>
              <a:rPr lang="es-MX" sz="1600" dirty="0">
                <a:latin typeface="Montserrat" panose="00000500000000000000" pitchFamily="2" charset="0"/>
              </a:rPr>
              <a:t> Se entenderá por alertador interno a los servidores públicos y por externos a los ciudadanos que no forman parte del servicio público.</a:t>
            </a:r>
          </a:p>
          <a:p>
            <a:pPr algn="just"/>
            <a:endParaRPr lang="es-MX" sz="1600" dirty="0">
              <a:latin typeface="Montserrat" panose="00000500000000000000" pitchFamily="2" charset="0"/>
            </a:endParaRPr>
          </a:p>
          <a:p>
            <a:pPr algn="just"/>
            <a:endParaRPr lang="es-MX" sz="1600" dirty="0">
              <a:latin typeface="Montserrat" panose="00000500000000000000" pitchFamily="2" charset="0"/>
            </a:endParaRPr>
          </a:p>
          <a:p>
            <a:pPr algn="just"/>
            <a:r>
              <a:rPr lang="es-MX" sz="1600" b="1" dirty="0">
                <a:latin typeface="Montserrat" panose="00000500000000000000" pitchFamily="2" charset="0"/>
              </a:rPr>
              <a:t>Unidad:</a:t>
            </a:r>
            <a:r>
              <a:rPr lang="es-MX" sz="1600" dirty="0">
                <a:latin typeface="Montserrat" panose="00000500000000000000" pitchFamily="2" charset="0"/>
              </a:rPr>
              <a:t> La Unidad de Operación Regional y Contraloría Social responsable del Sistema</a:t>
            </a:r>
          </a:p>
        </p:txBody>
      </p:sp>
      <p:pic>
        <p:nvPicPr>
          <p:cNvPr id="5" name="Imagen 4" descr="Icono&#10;&#10;Descripción generada automáticamente">
            <a:extLst>
              <a:ext uri="{FF2B5EF4-FFF2-40B4-BE49-F238E27FC236}">
                <a16:creationId xmlns:a16="http://schemas.microsoft.com/office/drawing/2014/main" id="{154BBA89-1E21-4986-9F7D-1B8538970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73" y="1844238"/>
            <a:ext cx="436683" cy="529214"/>
          </a:xfrm>
          <a:prstGeom prst="rect">
            <a:avLst/>
          </a:prstGeom>
        </p:spPr>
      </p:pic>
      <p:pic>
        <p:nvPicPr>
          <p:cNvPr id="7" name="Imagen 6" descr="Icono&#10;&#10;Descripción generada automáticamente">
            <a:extLst>
              <a:ext uri="{FF2B5EF4-FFF2-40B4-BE49-F238E27FC236}">
                <a16:creationId xmlns:a16="http://schemas.microsoft.com/office/drawing/2014/main" id="{F0742AD9-9DA7-4088-8687-ADF3F87A8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87" y="3285890"/>
            <a:ext cx="456163" cy="555187"/>
          </a:xfrm>
          <a:prstGeom prst="rect">
            <a:avLst/>
          </a:prstGeom>
        </p:spPr>
      </p:pic>
      <p:pic>
        <p:nvPicPr>
          <p:cNvPr id="9" name="Imagen 8" descr="Icono&#10;&#10;Descripción generada automáticamente">
            <a:extLst>
              <a:ext uri="{FF2B5EF4-FFF2-40B4-BE49-F238E27FC236}">
                <a16:creationId xmlns:a16="http://schemas.microsoft.com/office/drawing/2014/main" id="{7727DC4A-5B7D-4B22-8037-A9E2BB5FE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631" y="4233210"/>
            <a:ext cx="441553" cy="547071"/>
          </a:xfrm>
          <a:prstGeom prst="rect">
            <a:avLst/>
          </a:prstGeom>
        </p:spPr>
      </p:pic>
      <p:pic>
        <p:nvPicPr>
          <p:cNvPr id="11" name="Imagen 10" descr="Imagen que contiene exterior, verde, firmar, frente&#10;&#10;Descripción generada automáticamente">
            <a:extLst>
              <a:ext uri="{FF2B5EF4-FFF2-40B4-BE49-F238E27FC236}">
                <a16:creationId xmlns:a16="http://schemas.microsoft.com/office/drawing/2014/main" id="{8014188B-186B-4AB6-BA1C-3B9679B2D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810" y="4994675"/>
            <a:ext cx="534084" cy="564928"/>
          </a:xfrm>
          <a:prstGeom prst="rect">
            <a:avLst/>
          </a:prstGeom>
        </p:spPr>
      </p:pic>
    </p:spTree>
    <p:extLst>
      <p:ext uri="{BB962C8B-B14F-4D97-AF65-F5344CB8AC3E}">
        <p14:creationId xmlns:p14="http://schemas.microsoft.com/office/powerpoint/2010/main" val="1933370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6BC7C04-86BB-4C04-BBBA-AAFA6819E8EA}"/>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¿POR QUÉ CONFIAR EN LA PLATAFORMA?</a:t>
            </a:r>
          </a:p>
        </p:txBody>
      </p:sp>
      <p:sp>
        <p:nvSpPr>
          <p:cNvPr id="3" name="CuadroTexto 2">
            <a:extLst>
              <a:ext uri="{FF2B5EF4-FFF2-40B4-BE49-F238E27FC236}">
                <a16:creationId xmlns:a16="http://schemas.microsoft.com/office/drawing/2014/main" id="{CCEA928E-F2D8-4140-BB48-95C1DB374333}"/>
              </a:ext>
            </a:extLst>
          </p:cNvPr>
          <p:cNvSpPr txBox="1"/>
          <p:nvPr/>
        </p:nvSpPr>
        <p:spPr>
          <a:xfrm>
            <a:off x="1295398" y="2129473"/>
            <a:ext cx="7461740" cy="3785652"/>
          </a:xfrm>
          <a:prstGeom prst="rect">
            <a:avLst/>
          </a:prstGeom>
          <a:noFill/>
        </p:spPr>
        <p:txBody>
          <a:bodyPr wrap="square" rtlCol="0">
            <a:spAutoFit/>
          </a:bodyPr>
          <a:lstStyle/>
          <a:p>
            <a:pPr algn="just"/>
            <a:r>
              <a:rPr lang="es-ES_tradnl" sz="1600" dirty="0"/>
              <a:t>Se garantiza el anonimato de las alertas, la confidencialidad de las comunicaciones y la identidad del alertador.</a:t>
            </a:r>
          </a:p>
          <a:p>
            <a:pPr algn="just"/>
            <a:endParaRPr lang="es-ES_tradnl" sz="1600" dirty="0"/>
          </a:p>
          <a:p>
            <a:pPr algn="just"/>
            <a:r>
              <a:rPr lang="es-ES_tradnl" sz="1600" b="1" dirty="0"/>
              <a:t>Opciones para realizar la alerta de manera anónima:</a:t>
            </a:r>
          </a:p>
          <a:p>
            <a:pPr algn="just"/>
            <a:endParaRPr lang="es-ES_tradnl" sz="1600" dirty="0"/>
          </a:p>
          <a:p>
            <a:pPr marL="285750" indent="-285750" algn="just">
              <a:buFont typeface="Wingdings" panose="05000000000000000000" pitchFamily="2" charset="2"/>
              <a:buChar char="v"/>
            </a:pPr>
            <a:r>
              <a:rPr lang="es-MX" sz="1600" b="1" dirty="0">
                <a:ea typeface="Calibri" panose="020F0502020204030204" pitchFamily="34" charset="0"/>
                <a:cs typeface="Times New Roman" panose="02020603050405020304" pitchFamily="18" charset="0"/>
              </a:rPr>
              <a:t>Básica</a:t>
            </a:r>
            <a:r>
              <a:rPr lang="es-MX" sz="1600" dirty="0">
                <a:ea typeface="Calibri" panose="020F0502020204030204" pitchFamily="34" charset="0"/>
                <a:cs typeface="Times New Roman" panose="02020603050405020304" pitchFamily="18" charset="0"/>
              </a:rPr>
              <a:t>: utilizando el navegador, pero sin facilitar los datos de identificación y de contacto.</a:t>
            </a:r>
            <a:endParaRPr lang="es-ES_tradnl" sz="1600" dirty="0"/>
          </a:p>
          <a:p>
            <a:pPr marL="285750" indent="-285750" algn="just">
              <a:lnSpc>
                <a:spcPct val="150000"/>
              </a:lnSpc>
              <a:buFont typeface="Wingdings" panose="05000000000000000000" pitchFamily="2" charset="2"/>
              <a:buChar char="v"/>
            </a:pPr>
            <a:r>
              <a:rPr lang="es-MX" sz="1600" b="1" dirty="0">
                <a:ea typeface="Calibri" panose="020F0502020204030204" pitchFamily="34" charset="0"/>
                <a:cs typeface="Times New Roman" panose="02020603050405020304" pitchFamily="18" charset="0"/>
              </a:rPr>
              <a:t>Avanzada</a:t>
            </a:r>
            <a:r>
              <a:rPr lang="es-MX" sz="1600" dirty="0">
                <a:ea typeface="Calibri" panose="020F0502020204030204" pitchFamily="34" charset="0"/>
                <a:cs typeface="Times New Roman" panose="02020603050405020304" pitchFamily="18" charset="0"/>
              </a:rPr>
              <a:t>: Garantiza plenamente el anonimato de la comunicación en el entorno digital utilizando una red de anonimización. La herramienta más utilizada es la red TOR (navegador Tor Browser), la cual se puede descargar e instalar desde la página: </a:t>
            </a:r>
          </a:p>
          <a:p>
            <a:pPr marL="285750" indent="-285750" algn="just">
              <a:buFont typeface="Wingdings" panose="05000000000000000000" pitchFamily="2" charset="2"/>
              <a:buChar char="v"/>
            </a:pPr>
            <a:r>
              <a:rPr lang="es-MX" sz="1600" i="1" dirty="0">
                <a:solidFill>
                  <a:srgbClr val="0563C1"/>
                </a:solidFill>
                <a:ea typeface="Calibri" panose="020F0502020204030204" pitchFamily="34" charset="0"/>
                <a:cs typeface="Times New Roman" panose="02020603050405020304" pitchFamily="18" charset="0"/>
                <a:hlinkClick r:id="rId2"/>
              </a:rPr>
              <a:t>https://www.torproject.org/download/download-easy.html.es</a:t>
            </a:r>
            <a:r>
              <a:rPr lang="es-MX" sz="1600" dirty="0">
                <a:solidFill>
                  <a:srgbClr val="0563C1"/>
                </a:solidFill>
                <a:ea typeface="Calibri" panose="020F0502020204030204" pitchFamily="34" charset="0"/>
                <a:cs typeface="Times New Roman" panose="02020603050405020304" pitchFamily="18" charset="0"/>
                <a:hlinkClick r:id="rId2"/>
              </a:rPr>
              <a:t>.</a:t>
            </a:r>
            <a:endParaRPr lang="es-MX" sz="1600" dirty="0">
              <a:ea typeface="Calibri" panose="020F0502020204030204" pitchFamily="34" charset="0"/>
              <a:cs typeface="Times New Roman" panose="02020603050405020304" pitchFamily="18" charset="0"/>
            </a:endParaRPr>
          </a:p>
          <a:p>
            <a:pPr algn="just"/>
            <a:endParaRPr lang="es-MX" sz="1600" dirty="0"/>
          </a:p>
        </p:txBody>
      </p:sp>
      <p:pic>
        <p:nvPicPr>
          <p:cNvPr id="7" name="Imagen 6" descr="Icono&#10;&#10;Descripción generada automáticamente">
            <a:extLst>
              <a:ext uri="{FF2B5EF4-FFF2-40B4-BE49-F238E27FC236}">
                <a16:creationId xmlns:a16="http://schemas.microsoft.com/office/drawing/2014/main" id="{15F56E47-C8C8-49EF-ADF6-6B52F27EB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9972" y="898310"/>
            <a:ext cx="1899301" cy="1899301"/>
          </a:xfrm>
          <a:prstGeom prst="rect">
            <a:avLst/>
          </a:prstGeom>
        </p:spPr>
      </p:pic>
      <p:pic>
        <p:nvPicPr>
          <p:cNvPr id="9" name="Imagen 8" descr="Icono&#10;&#10;Descripción generada automáticamente">
            <a:extLst>
              <a:ext uri="{FF2B5EF4-FFF2-40B4-BE49-F238E27FC236}">
                <a16:creationId xmlns:a16="http://schemas.microsoft.com/office/drawing/2014/main" id="{B2CFDB65-30A8-447D-9309-B3ADB96FD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9972" y="2857209"/>
            <a:ext cx="1954683" cy="1957941"/>
          </a:xfrm>
          <a:prstGeom prst="rect">
            <a:avLst/>
          </a:prstGeom>
        </p:spPr>
      </p:pic>
      <p:pic>
        <p:nvPicPr>
          <p:cNvPr id="11" name="Imagen 10" descr="Icono&#10;&#10;Descripción generada automáticamente">
            <a:extLst>
              <a:ext uri="{FF2B5EF4-FFF2-40B4-BE49-F238E27FC236}">
                <a16:creationId xmlns:a16="http://schemas.microsoft.com/office/drawing/2014/main" id="{365E35AC-DA4F-4978-842B-934A89FA0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9972" y="4888368"/>
            <a:ext cx="1957941" cy="1957941"/>
          </a:xfrm>
          <a:prstGeom prst="rect">
            <a:avLst/>
          </a:prstGeom>
        </p:spPr>
      </p:pic>
    </p:spTree>
    <p:extLst>
      <p:ext uri="{BB962C8B-B14F-4D97-AF65-F5344CB8AC3E}">
        <p14:creationId xmlns:p14="http://schemas.microsoft.com/office/powerpoint/2010/main" val="1264914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69067C9-9E99-4247-9BC3-9FDD0C880CDB}"/>
              </a:ext>
            </a:extLst>
          </p:cNvPr>
          <p:cNvSpPr txBox="1"/>
          <p:nvPr/>
        </p:nvSpPr>
        <p:spPr>
          <a:xfrm>
            <a:off x="327961" y="647697"/>
            <a:ext cx="8182993" cy="769441"/>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¿POR QUÉ SE CREÓ ESTE MECANISMO DE PARTICIPACIÓN Y  COLABORACIÓN ?</a:t>
            </a:r>
          </a:p>
        </p:txBody>
      </p:sp>
      <p:sp>
        <p:nvSpPr>
          <p:cNvPr id="3" name="CuadroTexto 2">
            <a:extLst>
              <a:ext uri="{FF2B5EF4-FFF2-40B4-BE49-F238E27FC236}">
                <a16:creationId xmlns:a16="http://schemas.microsoft.com/office/drawing/2014/main" id="{3EAE74F1-F734-4BDA-8BEC-FDB9ED43E86C}"/>
              </a:ext>
            </a:extLst>
          </p:cNvPr>
          <p:cNvSpPr txBox="1"/>
          <p:nvPr/>
        </p:nvSpPr>
        <p:spPr>
          <a:xfrm>
            <a:off x="4325815" y="2542937"/>
            <a:ext cx="7244861" cy="1815882"/>
          </a:xfrm>
          <a:prstGeom prst="rect">
            <a:avLst/>
          </a:prstGeom>
          <a:noFill/>
        </p:spPr>
        <p:txBody>
          <a:bodyPr wrap="square" rtlCol="0">
            <a:spAutoFit/>
          </a:bodyPr>
          <a:lstStyle/>
          <a:p>
            <a:pPr marL="342900" indent="-342900" algn="just">
              <a:buFont typeface="Arial" panose="020B0604020202020204" pitchFamily="34" charset="0"/>
              <a:buChar char="•"/>
            </a:pPr>
            <a:r>
              <a:rPr lang="es-MX" sz="1600" dirty="0">
                <a:ea typeface="Calibri" panose="020F0502020204030204" pitchFamily="34" charset="0"/>
                <a:cs typeface="Times New Roman" panose="02020603050405020304" pitchFamily="18" charset="0"/>
              </a:rPr>
              <a:t>Para fortalecer la integridad de la Administración Pública Federal.</a:t>
            </a:r>
          </a:p>
          <a:p>
            <a:pPr marL="342900" indent="-342900" algn="just">
              <a:buFont typeface="Arial" panose="020B0604020202020204" pitchFamily="34" charset="0"/>
              <a:buChar char="•"/>
            </a:pPr>
            <a:endParaRPr lang="es-MX" sz="1600" dirty="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s-MX" sz="1600" dirty="0">
                <a:ea typeface="Calibri" panose="020F0502020204030204" pitchFamily="34" charset="0"/>
                <a:cs typeface="Times New Roman" panose="02020603050405020304" pitchFamily="18" charset="0"/>
              </a:rPr>
              <a:t>Como mecanismo de participación ciudadana en el combate a la corrupción y la impunidad.</a:t>
            </a:r>
          </a:p>
          <a:p>
            <a:pPr marL="342900" indent="-342900" algn="just">
              <a:buFont typeface="Arial" panose="020B0604020202020204" pitchFamily="34" charset="0"/>
              <a:buChar char="•"/>
            </a:pPr>
            <a:endParaRPr lang="es-MX" sz="1600" dirty="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s-MX" sz="1600" dirty="0">
                <a:ea typeface="Calibri" panose="020F0502020204030204" pitchFamily="34" charset="0"/>
                <a:cs typeface="Times New Roman" panose="02020603050405020304" pitchFamily="18" charset="0"/>
              </a:rPr>
              <a:t>Para garantizar el anonimato de las alertas y la identidad del alertador.</a:t>
            </a:r>
          </a:p>
        </p:txBody>
      </p:sp>
      <p:pic>
        <p:nvPicPr>
          <p:cNvPr id="5" name="Imagen 4" descr="Icono&#10;&#10;Descripción generada automáticamente">
            <a:extLst>
              <a:ext uri="{FF2B5EF4-FFF2-40B4-BE49-F238E27FC236}">
                <a16:creationId xmlns:a16="http://schemas.microsoft.com/office/drawing/2014/main" id="{EA27755D-5174-4B34-8575-BB1F00EBC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863" y="2114730"/>
            <a:ext cx="3117257" cy="3057145"/>
          </a:xfrm>
          <a:prstGeom prst="rect">
            <a:avLst/>
          </a:prstGeom>
        </p:spPr>
      </p:pic>
    </p:spTree>
    <p:extLst>
      <p:ext uri="{BB962C8B-B14F-4D97-AF65-F5344CB8AC3E}">
        <p14:creationId xmlns:p14="http://schemas.microsoft.com/office/powerpoint/2010/main" val="3797739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0E1DC0C-33C9-452B-B9EB-9943768DAA4D}"/>
              </a:ext>
            </a:extLst>
          </p:cNvPr>
          <p:cNvSpPr txBox="1"/>
          <p:nvPr/>
        </p:nvSpPr>
        <p:spPr>
          <a:xfrm>
            <a:off x="327961" y="647697"/>
            <a:ext cx="8182993"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OBJETIVOS DE LA PLATAFORMA</a:t>
            </a:r>
          </a:p>
        </p:txBody>
      </p:sp>
      <p:sp>
        <p:nvSpPr>
          <p:cNvPr id="3" name="CuadroTexto 2">
            <a:extLst>
              <a:ext uri="{FF2B5EF4-FFF2-40B4-BE49-F238E27FC236}">
                <a16:creationId xmlns:a16="http://schemas.microsoft.com/office/drawing/2014/main" id="{92688DF6-9664-4C23-8F80-FFE2AED7EA36}"/>
              </a:ext>
            </a:extLst>
          </p:cNvPr>
          <p:cNvSpPr txBox="1"/>
          <p:nvPr/>
        </p:nvSpPr>
        <p:spPr>
          <a:xfrm>
            <a:off x="4237895" y="2425637"/>
            <a:ext cx="7014301" cy="2800767"/>
          </a:xfrm>
          <a:prstGeom prst="rect">
            <a:avLst/>
          </a:prstGeom>
          <a:noFill/>
        </p:spPr>
        <p:txBody>
          <a:bodyPr wrap="square" rtlCol="0">
            <a:spAutoFit/>
          </a:bodyPr>
          <a:lstStyle/>
          <a:p>
            <a:pPr marL="342900" indent="-342900" algn="just">
              <a:buSzPts val="1000"/>
              <a:buFont typeface="Arial" panose="020B0604020202020204" pitchFamily="34" charset="0"/>
              <a:buChar char="•"/>
              <a:tabLst>
                <a:tab pos="457200" algn="l"/>
              </a:tabLst>
            </a:pPr>
            <a:r>
              <a:rPr lang="es-MX" sz="1600" dirty="0">
                <a:ea typeface="Calibri" panose="020F0502020204030204" pitchFamily="34" charset="0"/>
                <a:cs typeface="Times New Roman" panose="02020603050405020304" pitchFamily="18" charset="0"/>
              </a:rPr>
              <a:t>Facilitar que la ciudadanía y personas servidoras públicas puedan comunicar alertas sobre cohecho, peculado y desvío de recursos públicos sin sufrir represalias.</a:t>
            </a:r>
          </a:p>
          <a:p>
            <a:pPr marL="342900" indent="-342900" algn="just">
              <a:buSzPts val="1000"/>
              <a:buFont typeface="Arial" panose="020B0604020202020204" pitchFamily="34" charset="0"/>
              <a:buChar char="•"/>
              <a:tabLst>
                <a:tab pos="457200" algn="l"/>
              </a:tabLst>
            </a:pPr>
            <a:endParaRPr lang="es-MX" sz="1600" dirty="0">
              <a:ea typeface="Calibri" panose="020F0502020204030204" pitchFamily="34" charset="0"/>
              <a:cs typeface="Times New Roman" panose="02020603050405020304" pitchFamily="18" charset="0"/>
            </a:endParaRPr>
          </a:p>
          <a:p>
            <a:pPr marL="342900" indent="-342900" algn="just">
              <a:buSzPts val="1000"/>
              <a:buFont typeface="Arial" panose="020B0604020202020204" pitchFamily="34" charset="0"/>
              <a:buChar char="•"/>
              <a:tabLst>
                <a:tab pos="457200" algn="l"/>
              </a:tabLst>
            </a:pPr>
            <a:r>
              <a:rPr lang="es-MX" sz="1600" dirty="0">
                <a:ea typeface="Calibri" panose="020F0502020204030204" pitchFamily="34" charset="0"/>
                <a:cs typeface="Times New Roman" panose="02020603050405020304" pitchFamily="18" charset="0"/>
              </a:rPr>
              <a:t>Garantizar la confidencialidad de las comunicaciones.</a:t>
            </a:r>
          </a:p>
          <a:p>
            <a:pPr marL="342900" indent="-342900" algn="just">
              <a:buSzPts val="1000"/>
              <a:buFont typeface="Arial" panose="020B0604020202020204" pitchFamily="34" charset="0"/>
              <a:buChar char="•"/>
              <a:tabLst>
                <a:tab pos="457200" algn="l"/>
              </a:tabLst>
            </a:pPr>
            <a:endParaRPr lang="es-MX" sz="1600" dirty="0">
              <a:ea typeface="Calibri" panose="020F0502020204030204" pitchFamily="34" charset="0"/>
              <a:cs typeface="Times New Roman" panose="02020603050405020304" pitchFamily="18" charset="0"/>
            </a:endParaRPr>
          </a:p>
          <a:p>
            <a:pPr marL="342900" indent="-342900" algn="just">
              <a:buSzPts val="1000"/>
              <a:buFont typeface="Arial" panose="020B0604020202020204" pitchFamily="34" charset="0"/>
              <a:buChar char="•"/>
              <a:tabLst>
                <a:tab pos="457200" algn="l"/>
              </a:tabLst>
            </a:pPr>
            <a:r>
              <a:rPr lang="es-MX" sz="1600" dirty="0">
                <a:ea typeface="Calibri" panose="020F0502020204030204" pitchFamily="34" charset="0"/>
                <a:cs typeface="Times New Roman" panose="02020603050405020304" pitchFamily="18" charset="0"/>
              </a:rPr>
              <a:t>Proteger el anonimato cuando así lo decida la persona alertadora.</a:t>
            </a:r>
          </a:p>
          <a:p>
            <a:pPr marL="342900" indent="-342900" algn="just">
              <a:buSzPts val="1000"/>
              <a:buFont typeface="Arial" panose="020B0604020202020204" pitchFamily="34" charset="0"/>
              <a:buChar char="•"/>
              <a:tabLst>
                <a:tab pos="457200" algn="l"/>
              </a:tabLst>
            </a:pPr>
            <a:endParaRPr lang="es-MX" sz="1600" dirty="0">
              <a:ea typeface="Calibri" panose="020F0502020204030204" pitchFamily="34" charset="0"/>
              <a:cs typeface="Times New Roman" panose="02020603050405020304" pitchFamily="18" charset="0"/>
            </a:endParaRPr>
          </a:p>
          <a:p>
            <a:pPr marL="342900" indent="-342900" algn="just">
              <a:buSzPts val="1000"/>
              <a:buFont typeface="Arial" panose="020B0604020202020204" pitchFamily="34" charset="0"/>
              <a:buChar char="•"/>
              <a:tabLst>
                <a:tab pos="457200" algn="l"/>
              </a:tabLst>
            </a:pPr>
            <a:r>
              <a:rPr lang="es-MX" sz="1600" dirty="0">
                <a:ea typeface="Calibri" panose="020F0502020204030204" pitchFamily="34" charset="0"/>
                <a:cs typeface="Times New Roman" panose="02020603050405020304" pitchFamily="18" charset="0"/>
              </a:rPr>
              <a:t>Servir de herramienta en el combate a la corrupción e impunidad.</a:t>
            </a:r>
          </a:p>
        </p:txBody>
      </p:sp>
      <p:pic>
        <p:nvPicPr>
          <p:cNvPr id="5" name="Imagen 4" descr="Icono&#10;&#10;Descripción generada automáticamente">
            <a:extLst>
              <a:ext uri="{FF2B5EF4-FFF2-40B4-BE49-F238E27FC236}">
                <a16:creationId xmlns:a16="http://schemas.microsoft.com/office/drawing/2014/main" id="{FE41D4C1-217F-4A10-8057-7BC34AFC0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464" y="2255005"/>
            <a:ext cx="2962071" cy="2929067"/>
          </a:xfrm>
          <a:prstGeom prst="rect">
            <a:avLst/>
          </a:prstGeom>
        </p:spPr>
      </p:pic>
    </p:spTree>
    <p:extLst>
      <p:ext uri="{BB962C8B-B14F-4D97-AF65-F5344CB8AC3E}">
        <p14:creationId xmlns:p14="http://schemas.microsoft.com/office/powerpoint/2010/main" val="2862404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FAF95E-95AA-41BF-831A-D9F5A8BF092D}"/>
              </a:ext>
            </a:extLst>
          </p:cNvPr>
          <p:cNvSpPr txBox="1"/>
          <p:nvPr/>
        </p:nvSpPr>
        <p:spPr>
          <a:xfrm>
            <a:off x="327961" y="647697"/>
            <a:ext cx="8182993"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ÁMBITO DE ACTUACIÓN</a:t>
            </a:r>
          </a:p>
        </p:txBody>
      </p:sp>
      <p:sp>
        <p:nvSpPr>
          <p:cNvPr id="3" name="CuadroTexto 2">
            <a:extLst>
              <a:ext uri="{FF2B5EF4-FFF2-40B4-BE49-F238E27FC236}">
                <a16:creationId xmlns:a16="http://schemas.microsoft.com/office/drawing/2014/main" id="{96FD35E0-5493-49D9-80A3-8B359E103594}"/>
              </a:ext>
            </a:extLst>
          </p:cNvPr>
          <p:cNvSpPr txBox="1"/>
          <p:nvPr/>
        </p:nvSpPr>
        <p:spPr>
          <a:xfrm>
            <a:off x="562708" y="2993881"/>
            <a:ext cx="6664569" cy="870238"/>
          </a:xfrm>
          <a:prstGeom prst="rect">
            <a:avLst/>
          </a:prstGeom>
          <a:noFill/>
        </p:spPr>
        <p:txBody>
          <a:bodyPr wrap="square" rtlCol="0">
            <a:spAutoFit/>
          </a:bodyPr>
          <a:lstStyle/>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El alcance de esta herramienta comprende a cualquier persona que conozca de un hecho grave de corrupción, en el que estén involucradas personas servidoras públicas federales.</a:t>
            </a:r>
            <a:endParaRPr lang="es-MX"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Icono&#10;&#10;Descripción generada automáticamente">
            <a:extLst>
              <a:ext uri="{FF2B5EF4-FFF2-40B4-BE49-F238E27FC236}">
                <a16:creationId xmlns:a16="http://schemas.microsoft.com/office/drawing/2014/main" id="{B32E1960-E407-49E3-9EEB-E0875C48F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3378" y="1948992"/>
            <a:ext cx="3403914" cy="3358163"/>
          </a:xfrm>
          <a:prstGeom prst="rect">
            <a:avLst/>
          </a:prstGeom>
        </p:spPr>
      </p:pic>
    </p:spTree>
    <p:extLst>
      <p:ext uri="{BB962C8B-B14F-4D97-AF65-F5344CB8AC3E}">
        <p14:creationId xmlns:p14="http://schemas.microsoft.com/office/powerpoint/2010/main" val="370544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92438C-ADCB-492A-9382-8EBC12CF6DB7}"/>
              </a:ext>
            </a:extLst>
          </p:cNvPr>
          <p:cNvSpPr txBox="1"/>
          <p:nvPr/>
        </p:nvSpPr>
        <p:spPr>
          <a:xfrm>
            <a:off x="327961" y="647697"/>
            <a:ext cx="8182993"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¿QUÉ DEBE DE CONTENER UNA ALERTA?</a:t>
            </a:r>
          </a:p>
        </p:txBody>
      </p:sp>
      <p:sp>
        <p:nvSpPr>
          <p:cNvPr id="3" name="CuadroTexto 2">
            <a:extLst>
              <a:ext uri="{FF2B5EF4-FFF2-40B4-BE49-F238E27FC236}">
                <a16:creationId xmlns:a16="http://schemas.microsoft.com/office/drawing/2014/main" id="{891A6A5C-6D20-43D9-849A-40CF2EE8C94F}"/>
              </a:ext>
            </a:extLst>
          </p:cNvPr>
          <p:cNvSpPr txBox="1"/>
          <p:nvPr/>
        </p:nvSpPr>
        <p:spPr>
          <a:xfrm>
            <a:off x="2004643" y="2194358"/>
            <a:ext cx="9407768" cy="3293209"/>
          </a:xfrm>
          <a:prstGeom prst="rect">
            <a:avLst/>
          </a:prstGeom>
          <a:noFill/>
        </p:spPr>
        <p:txBody>
          <a:bodyPr wrap="square" rtlCol="0">
            <a:spAutoFit/>
          </a:bodyPr>
          <a:lstStyle/>
          <a:p>
            <a:pPr marL="342900" indent="-342900" algn="just">
              <a:buFont typeface="Symbol" panose="05050102010706020507" pitchFamily="18" charset="2"/>
              <a:buChar char=""/>
            </a:pPr>
            <a:r>
              <a:rPr lang="es-MX" sz="1600" dirty="0">
                <a:ea typeface="Calibri" panose="020F0502020204030204" pitchFamily="34" charset="0"/>
                <a:cs typeface="Times New Roman" panose="02020603050405020304" pitchFamily="18" charset="0"/>
              </a:rPr>
              <a:t>Descripción de los hechos para facilitar la identificación de los actos que se alertan (señalar qué ocurrió, cómo, cuándo y dónde).</a:t>
            </a:r>
          </a:p>
          <a:p>
            <a:pPr marL="342900" indent="-342900" algn="just">
              <a:buFont typeface="Symbol" panose="05050102010706020507" pitchFamily="18" charset="2"/>
              <a:buChar char=""/>
            </a:pPr>
            <a:endParaRPr lang="es-MX" sz="1600" dirty="0">
              <a:ea typeface="Calibri" panose="020F0502020204030204" pitchFamily="34" charset="0"/>
              <a:cs typeface="Times New Roman" panose="02020603050405020304" pitchFamily="18" charset="0"/>
            </a:endParaRPr>
          </a:p>
          <a:p>
            <a:pPr marL="342900" indent="-342900" algn="just">
              <a:buFont typeface="Symbol" panose="05050102010706020507" pitchFamily="18" charset="2"/>
              <a:buChar char=""/>
            </a:pPr>
            <a:endParaRPr lang="es-MX" sz="1600" dirty="0">
              <a:ea typeface="Calibri" panose="020F0502020204030204" pitchFamily="34" charset="0"/>
              <a:cs typeface="Times New Roman" panose="02020603050405020304" pitchFamily="18" charset="0"/>
            </a:endParaRPr>
          </a:p>
          <a:p>
            <a:pPr marL="342900" indent="-342900" algn="just">
              <a:buFont typeface="Symbol" panose="05050102010706020507" pitchFamily="18" charset="2"/>
              <a:buChar char=""/>
            </a:pPr>
            <a:r>
              <a:rPr lang="es-MX" sz="1600" dirty="0">
                <a:ea typeface="Calibri" panose="020F0502020204030204" pitchFamily="34" charset="0"/>
                <a:cs typeface="Times New Roman" panose="02020603050405020304" pitchFamily="18" charset="0"/>
              </a:rPr>
              <a:t>Datos de identificación de la persona servidora pública que presuntamente se encuentra involucrada.</a:t>
            </a:r>
          </a:p>
          <a:p>
            <a:pPr marL="342900" indent="-342900" algn="just">
              <a:buFont typeface="Symbol" panose="05050102010706020507" pitchFamily="18" charset="2"/>
              <a:buChar char=""/>
            </a:pPr>
            <a:endParaRPr lang="es-MX" sz="1600" dirty="0">
              <a:ea typeface="Calibri" panose="020F0502020204030204" pitchFamily="34" charset="0"/>
              <a:cs typeface="Times New Roman" panose="02020603050405020304" pitchFamily="18" charset="0"/>
            </a:endParaRPr>
          </a:p>
          <a:p>
            <a:pPr marL="342900" indent="-342900" algn="just">
              <a:buFont typeface="Symbol" panose="05050102010706020507" pitchFamily="18" charset="2"/>
              <a:buChar char=""/>
            </a:pPr>
            <a:endParaRPr lang="es-MX" sz="1600" dirty="0">
              <a:ea typeface="Calibri" panose="020F0502020204030204" pitchFamily="34" charset="0"/>
              <a:cs typeface="Times New Roman" panose="02020603050405020304" pitchFamily="18" charset="0"/>
            </a:endParaRPr>
          </a:p>
          <a:p>
            <a:pPr marL="342900" indent="-342900" algn="just">
              <a:buFont typeface="Symbol" panose="05050102010706020507" pitchFamily="18" charset="2"/>
              <a:buChar char=""/>
            </a:pPr>
            <a:r>
              <a:rPr lang="es-MX" sz="1600" dirty="0">
                <a:ea typeface="Calibri" panose="020F0502020204030204" pitchFamily="34" charset="0"/>
                <a:cs typeface="Times New Roman" panose="02020603050405020304" pitchFamily="18" charset="0"/>
              </a:rPr>
              <a:t>Nombre de la dependencia o entidad en la que ocurrieron los actos.</a:t>
            </a:r>
          </a:p>
          <a:p>
            <a:pPr marL="342900" indent="-342900" algn="just">
              <a:buFont typeface="Symbol" panose="05050102010706020507" pitchFamily="18" charset="2"/>
              <a:buChar char=""/>
            </a:pPr>
            <a:endParaRPr lang="es-MX" sz="1600" dirty="0">
              <a:ea typeface="Calibri" panose="020F0502020204030204" pitchFamily="34" charset="0"/>
              <a:cs typeface="Times New Roman" panose="02020603050405020304" pitchFamily="18" charset="0"/>
            </a:endParaRPr>
          </a:p>
          <a:p>
            <a:pPr marL="342900" indent="-342900" algn="just">
              <a:buFont typeface="Symbol" panose="05050102010706020507" pitchFamily="18" charset="2"/>
              <a:buChar char=""/>
            </a:pPr>
            <a:endParaRPr lang="es-MX" sz="1600" dirty="0">
              <a:ea typeface="Calibri" panose="020F0502020204030204" pitchFamily="34" charset="0"/>
              <a:cs typeface="Times New Roman" panose="02020603050405020304" pitchFamily="18" charset="0"/>
            </a:endParaRPr>
          </a:p>
          <a:p>
            <a:pPr marL="342900" indent="-342900" algn="just">
              <a:buFont typeface="Symbol" panose="05050102010706020507" pitchFamily="18" charset="2"/>
              <a:buChar char=""/>
            </a:pPr>
            <a:r>
              <a:rPr lang="es-MX" sz="1600" dirty="0">
                <a:ea typeface="Calibri" panose="020F0502020204030204" pitchFamily="34" charset="0"/>
                <a:cs typeface="Times New Roman" panose="02020603050405020304" pitchFamily="18" charset="0"/>
              </a:rPr>
              <a:t>Proporcionar elementos probatorios (documentos, fotografías, escritos, notas taquigráficas, audio y video).</a:t>
            </a:r>
          </a:p>
        </p:txBody>
      </p:sp>
      <p:pic>
        <p:nvPicPr>
          <p:cNvPr id="5" name="Imagen 4" descr="Icono&#10;&#10;Descripción generada automáticamente">
            <a:extLst>
              <a:ext uri="{FF2B5EF4-FFF2-40B4-BE49-F238E27FC236}">
                <a16:creationId xmlns:a16="http://schemas.microsoft.com/office/drawing/2014/main" id="{23550485-C2F5-4CFB-9222-3BCECEEBF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362" y="2142861"/>
            <a:ext cx="785213" cy="602790"/>
          </a:xfrm>
          <a:prstGeom prst="rect">
            <a:avLst/>
          </a:prstGeom>
        </p:spPr>
      </p:pic>
      <p:pic>
        <p:nvPicPr>
          <p:cNvPr id="7" name="Imagen 6" descr="Forma, Icono&#10;&#10;Descripción generada automáticamente">
            <a:extLst>
              <a:ext uri="{FF2B5EF4-FFF2-40B4-BE49-F238E27FC236}">
                <a16:creationId xmlns:a16="http://schemas.microsoft.com/office/drawing/2014/main" id="{0850F09B-865E-4C0B-8121-030B2EBF1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985" y="2943402"/>
            <a:ext cx="741590" cy="707881"/>
          </a:xfrm>
          <a:prstGeom prst="rect">
            <a:avLst/>
          </a:prstGeom>
        </p:spPr>
      </p:pic>
      <p:pic>
        <p:nvPicPr>
          <p:cNvPr id="9" name="Imagen 8" descr="Imagen que contiene firmar, parada, señal, cuarto&#10;&#10;Descripción generada automáticamente">
            <a:extLst>
              <a:ext uri="{FF2B5EF4-FFF2-40B4-BE49-F238E27FC236}">
                <a16:creationId xmlns:a16="http://schemas.microsoft.com/office/drawing/2014/main" id="{291FE2A8-4D7F-43BF-A4E3-05256D9A8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865" y="3816029"/>
            <a:ext cx="727710" cy="737624"/>
          </a:xfrm>
          <a:prstGeom prst="rect">
            <a:avLst/>
          </a:prstGeom>
        </p:spPr>
      </p:pic>
      <p:pic>
        <p:nvPicPr>
          <p:cNvPr id="11" name="Imagen 10" descr="Icono&#10;&#10;Descripción generada automáticamente">
            <a:extLst>
              <a:ext uri="{FF2B5EF4-FFF2-40B4-BE49-F238E27FC236}">
                <a16:creationId xmlns:a16="http://schemas.microsoft.com/office/drawing/2014/main" id="{C628B186-B5E6-4201-BB90-ECDE93031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059" y="4769287"/>
            <a:ext cx="527441" cy="711847"/>
          </a:xfrm>
          <a:prstGeom prst="rect">
            <a:avLst/>
          </a:prstGeom>
        </p:spPr>
      </p:pic>
    </p:spTree>
    <p:extLst>
      <p:ext uri="{BB962C8B-B14F-4D97-AF65-F5344CB8AC3E}">
        <p14:creationId xmlns:p14="http://schemas.microsoft.com/office/powerpoint/2010/main" val="3111785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53318FB-A305-476E-ABAB-6038A13C6518}"/>
              </a:ext>
            </a:extLst>
          </p:cNvPr>
          <p:cNvSpPr txBox="1"/>
          <p:nvPr/>
        </p:nvSpPr>
        <p:spPr>
          <a:xfrm>
            <a:off x="327961" y="647697"/>
            <a:ext cx="8182993"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¿CÓMO ENVÍAS UNA ALERTA?</a:t>
            </a:r>
          </a:p>
        </p:txBody>
      </p:sp>
      <p:sp>
        <p:nvSpPr>
          <p:cNvPr id="3" name="CuadroTexto 2">
            <a:extLst>
              <a:ext uri="{FF2B5EF4-FFF2-40B4-BE49-F238E27FC236}">
                <a16:creationId xmlns:a16="http://schemas.microsoft.com/office/drawing/2014/main" id="{2D4304BF-A324-419A-96D8-7FF8EC1E3463}"/>
              </a:ext>
            </a:extLst>
          </p:cNvPr>
          <p:cNvSpPr txBox="1"/>
          <p:nvPr/>
        </p:nvSpPr>
        <p:spPr>
          <a:xfrm>
            <a:off x="949569" y="2985973"/>
            <a:ext cx="7051431" cy="1554272"/>
          </a:xfrm>
          <a:prstGeom prst="rect">
            <a:avLst/>
          </a:prstGeom>
          <a:noFill/>
        </p:spPr>
        <p:txBody>
          <a:bodyPr wrap="square" rtlCol="0">
            <a:spAutoFit/>
          </a:bodyPr>
          <a:lstStyle/>
          <a:p>
            <a:pPr marL="342900" indent="-342900" algn="just">
              <a:spcAft>
                <a:spcPts val="600"/>
              </a:spcAft>
              <a:buFont typeface="+mj-lt"/>
              <a:buAutoNum type="arabicPeriod"/>
            </a:pPr>
            <a:r>
              <a:rPr lang="es-MX" sz="1600" dirty="0">
                <a:ea typeface="Calibri" panose="020F0502020204030204" pitchFamily="34" charset="0"/>
                <a:cs typeface="Times New Roman" panose="02020603050405020304" pitchFamily="18" charset="0"/>
              </a:rPr>
              <a:t>Detectar una falta en alguna institución (c</a:t>
            </a:r>
            <a:r>
              <a:rPr lang="es-MX" sz="1600" dirty="0"/>
              <a:t>ohecho, peculado o desvío de recursos públicos</a:t>
            </a:r>
            <a:r>
              <a:rPr lang="es-ES_tradnl" sz="1600" dirty="0"/>
              <a:t>)</a:t>
            </a:r>
            <a:r>
              <a:rPr lang="es-MX" sz="1600" dirty="0">
                <a:ea typeface="Calibri" panose="020F0502020204030204" pitchFamily="34" charset="0"/>
                <a:cs typeface="Times New Roman" panose="02020603050405020304" pitchFamily="18" charset="0"/>
              </a:rPr>
              <a:t>.</a:t>
            </a:r>
          </a:p>
          <a:p>
            <a:pPr marL="342900" indent="-342900" algn="just">
              <a:spcAft>
                <a:spcPts val="600"/>
              </a:spcAft>
              <a:buFont typeface="+mj-lt"/>
              <a:buAutoNum type="arabicPeriod"/>
            </a:pPr>
            <a:r>
              <a:rPr lang="es-MX" sz="1600" dirty="0">
                <a:ea typeface="Calibri" panose="020F0502020204030204" pitchFamily="34" charset="0"/>
                <a:cs typeface="Times New Roman" panose="02020603050405020304" pitchFamily="18" charset="0"/>
              </a:rPr>
              <a:t>Entrar a la plataforma directamente o descargar navegador Tor.</a:t>
            </a:r>
          </a:p>
          <a:p>
            <a:pPr marL="342900" indent="-342900" algn="just">
              <a:spcAft>
                <a:spcPts val="600"/>
              </a:spcAft>
              <a:buFont typeface="+mj-lt"/>
              <a:buAutoNum type="arabicPeriod"/>
            </a:pPr>
            <a:r>
              <a:rPr lang="es-MX" sz="1600" dirty="0">
                <a:ea typeface="Calibri" panose="020F0502020204030204" pitchFamily="34" charset="0"/>
                <a:cs typeface="Times New Roman" panose="02020603050405020304" pitchFamily="18" charset="0"/>
              </a:rPr>
              <a:t>Subir la alerta y documentos.</a:t>
            </a:r>
          </a:p>
          <a:p>
            <a:pPr marL="342900" indent="-342900" algn="just">
              <a:spcAft>
                <a:spcPts val="600"/>
              </a:spcAft>
              <a:buFont typeface="+mj-lt"/>
              <a:buAutoNum type="arabicPeriod"/>
            </a:pPr>
            <a:r>
              <a:rPr lang="es-MX" sz="1600" dirty="0">
                <a:ea typeface="Calibri" panose="020F0502020204030204" pitchFamily="34" charset="0"/>
                <a:cs typeface="Times New Roman" panose="02020603050405020304" pitchFamily="18" charset="0"/>
              </a:rPr>
              <a:t>Recibes un código para dar seguimiento a la alerta.</a:t>
            </a:r>
          </a:p>
        </p:txBody>
      </p:sp>
      <p:pic>
        <p:nvPicPr>
          <p:cNvPr id="5" name="Imagen 4" descr="Icono&#10;&#10;Descripción generada automáticamente">
            <a:extLst>
              <a:ext uri="{FF2B5EF4-FFF2-40B4-BE49-F238E27FC236}">
                <a16:creationId xmlns:a16="http://schemas.microsoft.com/office/drawing/2014/main" id="{9F079A75-2064-4E5D-A44C-C407138D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8622" y="2013107"/>
            <a:ext cx="2704515" cy="2831786"/>
          </a:xfrm>
          <a:prstGeom prst="rect">
            <a:avLst/>
          </a:prstGeom>
        </p:spPr>
      </p:pic>
    </p:spTree>
    <p:extLst>
      <p:ext uri="{BB962C8B-B14F-4D97-AF65-F5344CB8AC3E}">
        <p14:creationId xmlns:p14="http://schemas.microsoft.com/office/powerpoint/2010/main" val="1744874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10CA5D7-D060-4E13-9898-125042B75E57}"/>
              </a:ext>
            </a:extLst>
          </p:cNvPr>
          <p:cNvSpPr txBox="1"/>
          <p:nvPr/>
        </p:nvSpPr>
        <p:spPr>
          <a:xfrm>
            <a:off x="327961" y="647697"/>
            <a:ext cx="8182993"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SEGUIMIENTO</a:t>
            </a:r>
          </a:p>
        </p:txBody>
      </p:sp>
      <p:sp>
        <p:nvSpPr>
          <p:cNvPr id="3" name="CuadroTexto 2">
            <a:extLst>
              <a:ext uri="{FF2B5EF4-FFF2-40B4-BE49-F238E27FC236}">
                <a16:creationId xmlns:a16="http://schemas.microsoft.com/office/drawing/2014/main" id="{EFBAD055-FF66-4878-BEB9-4A45C056C31D}"/>
              </a:ext>
            </a:extLst>
          </p:cNvPr>
          <p:cNvSpPr txBox="1"/>
          <p:nvPr/>
        </p:nvSpPr>
        <p:spPr>
          <a:xfrm>
            <a:off x="984738" y="2512100"/>
            <a:ext cx="5890847" cy="2184893"/>
          </a:xfrm>
          <a:prstGeom prst="rect">
            <a:avLst/>
          </a:prstGeom>
          <a:noFill/>
        </p:spPr>
        <p:txBody>
          <a:bodyPr wrap="square" rtlCol="0">
            <a:spAutoFit/>
          </a:bodyPr>
          <a:lstStyle/>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La persona Alertadora será informada de las acciones realizadas con motivo de su alerta a través de la plataforma.</a:t>
            </a:r>
          </a:p>
          <a:p>
            <a:pPr algn="just">
              <a:lnSpc>
                <a:spcPct val="107000"/>
              </a:lnSpc>
            </a:pPr>
            <a:endParaRPr lang="es-MX" sz="1600" dirty="0">
              <a:latin typeface="Montserrat"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Al enviar la alerta, la plataforma proporciona un </a:t>
            </a:r>
            <a:r>
              <a:rPr lang="es-MX" sz="1600" b="1" dirty="0">
                <a:latin typeface="Montserrat" panose="00000500000000000000" pitchFamily="2" charset="0"/>
                <a:ea typeface="Calibri" panose="020F0502020204030204" pitchFamily="34" charset="0"/>
                <a:cs typeface="Times New Roman" panose="02020603050405020304" pitchFamily="18" charset="0"/>
              </a:rPr>
              <a:t>folio</a:t>
            </a:r>
            <a:r>
              <a:rPr lang="es-MX" sz="1600" dirty="0">
                <a:latin typeface="Montserrat" panose="00000500000000000000" pitchFamily="2" charset="0"/>
                <a:ea typeface="Calibri" panose="020F0502020204030204" pitchFamily="34" charset="0"/>
                <a:cs typeface="Times New Roman" panose="02020603050405020304" pitchFamily="18" charset="0"/>
              </a:rPr>
              <a:t>, con el que podrán consultar en qué etapa del proceso se encuentra la alerta o aportar más información sobre una comunicación anterior.</a:t>
            </a:r>
          </a:p>
        </p:txBody>
      </p:sp>
      <p:pic>
        <p:nvPicPr>
          <p:cNvPr id="5" name="Imagen 4" descr="Código QR&#10;&#10;Descripción generada automáticamente">
            <a:extLst>
              <a:ext uri="{FF2B5EF4-FFF2-40B4-BE49-F238E27FC236}">
                <a16:creationId xmlns:a16="http://schemas.microsoft.com/office/drawing/2014/main" id="{7466BFB5-C042-42D5-9108-E892DF340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251" y="1831889"/>
            <a:ext cx="3769304" cy="3748128"/>
          </a:xfrm>
          <a:prstGeom prst="rect">
            <a:avLst/>
          </a:prstGeom>
        </p:spPr>
      </p:pic>
    </p:spTree>
    <p:extLst>
      <p:ext uri="{BB962C8B-B14F-4D97-AF65-F5344CB8AC3E}">
        <p14:creationId xmlns:p14="http://schemas.microsoft.com/office/powerpoint/2010/main" val="678696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CC825E1-AA9E-4248-B4FD-6784035F1BB5}"/>
              </a:ext>
            </a:extLst>
          </p:cNvPr>
          <p:cNvSpPr txBox="1"/>
          <p:nvPr/>
        </p:nvSpPr>
        <p:spPr>
          <a:xfrm>
            <a:off x="327961" y="647697"/>
            <a:ext cx="8182993"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ELEMENTOS PARA LA AUTOPROTECCIÓN</a:t>
            </a:r>
          </a:p>
        </p:txBody>
      </p:sp>
      <p:sp>
        <p:nvSpPr>
          <p:cNvPr id="3" name="CuadroTexto 2">
            <a:extLst>
              <a:ext uri="{FF2B5EF4-FFF2-40B4-BE49-F238E27FC236}">
                <a16:creationId xmlns:a16="http://schemas.microsoft.com/office/drawing/2014/main" id="{2EBBA47B-ED09-468B-A56E-8D7BE0916B53}"/>
              </a:ext>
            </a:extLst>
          </p:cNvPr>
          <p:cNvSpPr txBox="1"/>
          <p:nvPr/>
        </p:nvSpPr>
        <p:spPr>
          <a:xfrm>
            <a:off x="3780691" y="1509940"/>
            <a:ext cx="7895493" cy="4819589"/>
          </a:xfrm>
          <a:prstGeom prst="rect">
            <a:avLst/>
          </a:prstGeom>
          <a:noFill/>
        </p:spPr>
        <p:txBody>
          <a:bodyPr wrap="square" rtlCol="0">
            <a:spAutoFit/>
          </a:bodyPr>
          <a:lstStyle/>
          <a:p>
            <a:pPr algn="just">
              <a:lnSpc>
                <a:spcPct val="107000"/>
              </a:lnSpc>
            </a:pPr>
            <a:r>
              <a:rPr lang="es-MX" sz="1600" b="1" dirty="0">
                <a:latin typeface="Montserrat" panose="00000500000000000000" pitchFamily="2" charset="0"/>
                <a:ea typeface="Calibri" panose="020F0502020204030204" pitchFamily="34" charset="0"/>
                <a:cs typeface="Times New Roman" panose="02020603050405020304" pitchFamily="18" charset="0"/>
              </a:rPr>
              <a:t>¡Tu seguridad es lo más importante!</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Antes de enviar tu alerta reflexiona sobre los siguientes puntos y realiza una revisión de las sugerencias. El objetivo es mantenerte el anonimato y la seguridad.</a:t>
            </a:r>
          </a:p>
          <a:p>
            <a:pPr algn="just">
              <a:lnSpc>
                <a:spcPct val="107000"/>
              </a:lnSpc>
            </a:pPr>
            <a:endParaRPr lang="es-MX" sz="1600" dirty="0">
              <a:latin typeface="Montserrat"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s-MX" sz="1600" b="1" dirty="0">
                <a:latin typeface="Montserrat" panose="00000500000000000000" pitchFamily="2" charset="0"/>
                <a:ea typeface="Calibri" panose="020F0502020204030204" pitchFamily="34" charset="0"/>
                <a:cs typeface="Times New Roman" panose="02020603050405020304" pitchFamily="18" charset="0"/>
              </a:rPr>
              <a:t>Piensa en tu contexto.</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1. Sugerimos realices la alerta cuando no sólo tú sino un grupo de personas tengan acceso a la información.</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2. Avísanos quién conoce la información que nos proporcionas, quién la resguarda y cómo tuviste conocimiento de la misma.</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3. Evita hacer búsquedas en internet sobre la información motivo de la alerta.</a:t>
            </a:r>
          </a:p>
          <a:p>
            <a:pPr algn="just">
              <a:lnSpc>
                <a:spcPct val="107000"/>
              </a:lnSpc>
            </a:pPr>
            <a:r>
              <a:rPr lang="es-MX" sz="1600" b="1" dirty="0">
                <a:latin typeface="Montserrat" panose="00000500000000000000" pitchFamily="2" charset="0"/>
                <a:ea typeface="Calibri" panose="020F0502020204030204" pitchFamily="34" charset="0"/>
                <a:cs typeface="Times New Roman" panose="02020603050405020304" pitchFamily="18" charset="0"/>
              </a:rPr>
              <a:t>Secrecía:</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4. No le cuentes a nadie del envío de información que vas a realizar o la comunicación que sostengas con el Sistema de Alertadores de la Corrupción. Esto incluye redes sociales, servicios de mensajería instantánea.</a:t>
            </a:r>
          </a:p>
          <a:p>
            <a:pPr algn="just">
              <a:lnSpc>
                <a:spcPct val="107000"/>
              </a:lnSpc>
            </a:pPr>
            <a:r>
              <a:rPr lang="es-MX" sz="1600" b="1" dirty="0">
                <a:latin typeface="Montserrat" panose="00000500000000000000" pitchFamily="2" charset="0"/>
                <a:ea typeface="Calibri" panose="020F0502020204030204" pitchFamily="34" charset="0"/>
                <a:cs typeface="Times New Roman" panose="02020603050405020304" pitchFamily="18" charset="0"/>
              </a:rPr>
              <a:t>Seguridad en tu entorno.</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5. Preferentemente envía la alerta fuera de tu lugar de trabajo.</a:t>
            </a:r>
          </a:p>
        </p:txBody>
      </p:sp>
      <p:pic>
        <p:nvPicPr>
          <p:cNvPr id="7" name="Imagen 6" descr="Imagen que contiene dibujo&#10;&#10;Descripción generada automáticamente">
            <a:extLst>
              <a:ext uri="{FF2B5EF4-FFF2-40B4-BE49-F238E27FC236}">
                <a16:creationId xmlns:a16="http://schemas.microsoft.com/office/drawing/2014/main" id="{BD7458B3-E97B-47D2-97CE-0D83613E4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31" y="1970343"/>
            <a:ext cx="3136242" cy="3217120"/>
          </a:xfrm>
          <a:prstGeom prst="rect">
            <a:avLst/>
          </a:prstGeom>
        </p:spPr>
      </p:pic>
    </p:spTree>
    <p:extLst>
      <p:ext uri="{BB962C8B-B14F-4D97-AF65-F5344CB8AC3E}">
        <p14:creationId xmlns:p14="http://schemas.microsoft.com/office/powerpoint/2010/main" val="1327903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116CD1D-0353-48ED-B23C-4CBE2080F067}"/>
              </a:ext>
            </a:extLst>
          </p:cNvPr>
          <p:cNvSpPr txBox="1"/>
          <p:nvPr/>
        </p:nvSpPr>
        <p:spPr>
          <a:xfrm>
            <a:off x="327961" y="647697"/>
            <a:ext cx="8182993"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ELEMENTOS PARA LA AUTOPROTECCIÓN</a:t>
            </a:r>
          </a:p>
        </p:txBody>
      </p:sp>
      <p:sp>
        <p:nvSpPr>
          <p:cNvPr id="3" name="CuadroTexto 2">
            <a:extLst>
              <a:ext uri="{FF2B5EF4-FFF2-40B4-BE49-F238E27FC236}">
                <a16:creationId xmlns:a16="http://schemas.microsoft.com/office/drawing/2014/main" id="{5C12485C-8FE5-4A37-8F93-8C65E9C06255}"/>
              </a:ext>
            </a:extLst>
          </p:cNvPr>
          <p:cNvSpPr txBox="1"/>
          <p:nvPr/>
        </p:nvSpPr>
        <p:spPr>
          <a:xfrm>
            <a:off x="3886200" y="1650611"/>
            <a:ext cx="7895492" cy="4819589"/>
          </a:xfrm>
          <a:prstGeom prst="rect">
            <a:avLst/>
          </a:prstGeom>
          <a:noFill/>
        </p:spPr>
        <p:txBody>
          <a:bodyPr wrap="square" rtlCol="0">
            <a:spAutoFit/>
          </a:bodyPr>
          <a:lstStyle/>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6. Considera utilizar una computadora que no sea tuya y una conexión a internet que no uses normalmente para enviar información.</a:t>
            </a:r>
          </a:p>
          <a:p>
            <a:pPr algn="just">
              <a:lnSpc>
                <a:spcPct val="107000"/>
              </a:lnSpc>
            </a:pPr>
            <a:r>
              <a:rPr lang="es-MX" sz="1600" b="1" dirty="0">
                <a:latin typeface="Montserrat" panose="00000500000000000000" pitchFamily="2" charset="0"/>
                <a:ea typeface="Calibri" panose="020F0502020204030204" pitchFamily="34" charset="0"/>
                <a:cs typeface="Times New Roman" panose="02020603050405020304" pitchFamily="18" charset="0"/>
              </a:rPr>
              <a:t>Salvaguarda de la comunicación</a:t>
            </a:r>
          </a:p>
          <a:p>
            <a:pPr algn="just">
              <a:lnSpc>
                <a:spcPct val="107000"/>
              </a:lnSpc>
            </a:pPr>
            <a:endParaRPr lang="es-MX" sz="1600" b="1" dirty="0">
              <a:latin typeface="Montserrat"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7. ¡MUY IMPORTANTE! Guarda el código que te asigne el Sistema en un lugar seguro y destrúyelo una vez que se haya resuelto la alerta.</a:t>
            </a:r>
          </a:p>
          <a:p>
            <a:pPr algn="just">
              <a:lnSpc>
                <a:spcPct val="107000"/>
              </a:lnSpc>
            </a:pPr>
            <a:endParaRPr lang="es-MX" sz="1600" dirty="0">
              <a:latin typeface="Montserrat"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s-MX" sz="1600" b="1" dirty="0">
                <a:latin typeface="Montserrat" panose="00000500000000000000" pitchFamily="2" charset="0"/>
                <a:ea typeface="Calibri" panose="020F0502020204030204" pitchFamily="34" charset="0"/>
                <a:cs typeface="Times New Roman" panose="02020603050405020304" pitchFamily="18" charset="0"/>
              </a:rPr>
              <a:t>Si desea una capa mayor de seguridad:</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8. Descarga un navegador seguro, te recomendamos TOR (si usas TOR proteges tu identidad electrónica).</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Opcional: En estas ligas encontrarás mayor información para elevar el nivel de seguridad en el envío de la información.</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9. Elimina los metadatos, se recomienda además el uso de MAT (</a:t>
            </a:r>
            <a:r>
              <a:rPr lang="es-MX" sz="1600" dirty="0" err="1">
                <a:latin typeface="Montserrat" panose="00000500000000000000" pitchFamily="2" charset="0"/>
                <a:ea typeface="Calibri" panose="020F0502020204030204" pitchFamily="34" charset="0"/>
                <a:cs typeface="Times New Roman" panose="02020603050405020304" pitchFamily="18" charset="0"/>
              </a:rPr>
              <a:t>Metdata</a:t>
            </a:r>
            <a:r>
              <a:rPr lang="es-MX" sz="1600" dirty="0">
                <a:latin typeface="Montserrat" panose="00000500000000000000" pitchFamily="2" charset="0"/>
                <a:ea typeface="Calibri" panose="020F0502020204030204" pitchFamily="34" charset="0"/>
                <a:cs typeface="Times New Roman" panose="02020603050405020304" pitchFamily="18" charset="0"/>
              </a:rPr>
              <a:t> </a:t>
            </a:r>
            <a:r>
              <a:rPr lang="es-MX" sz="1600" dirty="0" err="1">
                <a:latin typeface="Montserrat" panose="00000500000000000000" pitchFamily="2" charset="0"/>
                <a:ea typeface="Calibri" panose="020F0502020204030204" pitchFamily="34" charset="0"/>
                <a:cs typeface="Times New Roman" panose="02020603050405020304" pitchFamily="18" charset="0"/>
              </a:rPr>
              <a:t>Anonymisation</a:t>
            </a:r>
            <a:r>
              <a:rPr lang="es-MX" sz="1600" dirty="0">
                <a:latin typeface="Montserrat" panose="00000500000000000000" pitchFamily="2" charset="0"/>
                <a:ea typeface="Calibri" panose="020F0502020204030204" pitchFamily="34" charset="0"/>
                <a:cs typeface="Times New Roman" panose="02020603050405020304" pitchFamily="18" charset="0"/>
              </a:rPr>
              <a:t> </a:t>
            </a:r>
            <a:r>
              <a:rPr lang="es-MX" sz="1600" dirty="0" err="1">
                <a:latin typeface="Montserrat" panose="00000500000000000000" pitchFamily="2" charset="0"/>
                <a:ea typeface="Calibri" panose="020F0502020204030204" pitchFamily="34" charset="0"/>
                <a:cs typeface="Times New Roman" panose="02020603050405020304" pitchFamily="18" charset="0"/>
              </a:rPr>
              <a:t>Toolkit</a:t>
            </a:r>
            <a:r>
              <a:rPr lang="es-MX" sz="1600" dirty="0">
                <a:latin typeface="Montserrat" panose="00000500000000000000" pitchFamily="2" charset="0"/>
                <a:ea typeface="Calibri" panose="020F0502020204030204" pitchFamily="34" charset="0"/>
                <a:cs typeface="Times New Roman" panose="02020603050405020304" pitchFamily="18" charset="0"/>
              </a:rPr>
              <a:t>), que elimina y anonimiza los metadatos de los archivos.</a:t>
            </a:r>
          </a:p>
          <a:p>
            <a:pPr algn="just">
              <a:lnSpc>
                <a:spcPct val="107000"/>
              </a:lnSpc>
            </a:pPr>
            <a:r>
              <a:rPr lang="es-MX" sz="1600" dirty="0">
                <a:latin typeface="Montserrat" panose="00000500000000000000" pitchFamily="2" charset="0"/>
                <a:ea typeface="Calibri" panose="020F0502020204030204" pitchFamily="34" charset="0"/>
                <a:cs typeface="Times New Roman" panose="02020603050405020304" pitchFamily="18" charset="0"/>
              </a:rPr>
              <a:t>10. Con el fin de asegurar que no se dejan registros de tu acceso a nuestra plataforma puede utilizar TAILS (</a:t>
            </a:r>
            <a:r>
              <a:rPr lang="es-MX" sz="1600" dirty="0" err="1">
                <a:latin typeface="Montserrat" panose="00000500000000000000" pitchFamily="2" charset="0"/>
                <a:ea typeface="Calibri" panose="020F0502020204030204" pitchFamily="34" charset="0"/>
                <a:cs typeface="Times New Roman" panose="02020603050405020304" pitchFamily="18" charset="0"/>
              </a:rPr>
              <a:t>The</a:t>
            </a:r>
            <a:r>
              <a:rPr lang="es-MX" sz="1600" dirty="0">
                <a:latin typeface="Montserrat" panose="00000500000000000000" pitchFamily="2" charset="0"/>
                <a:ea typeface="Calibri" panose="020F0502020204030204" pitchFamily="34" charset="0"/>
                <a:cs typeface="Times New Roman" panose="02020603050405020304" pitchFamily="18" charset="0"/>
              </a:rPr>
              <a:t> </a:t>
            </a:r>
            <a:r>
              <a:rPr lang="es-MX" sz="1600" dirty="0" err="1">
                <a:latin typeface="Montserrat" panose="00000500000000000000" pitchFamily="2" charset="0"/>
                <a:ea typeface="Calibri" panose="020F0502020204030204" pitchFamily="34" charset="0"/>
                <a:cs typeface="Times New Roman" panose="02020603050405020304" pitchFamily="18" charset="0"/>
              </a:rPr>
              <a:t>Amnesic</a:t>
            </a:r>
            <a:r>
              <a:rPr lang="es-MX" sz="1600" dirty="0">
                <a:latin typeface="Montserrat" panose="00000500000000000000" pitchFamily="2" charset="0"/>
                <a:ea typeface="Calibri" panose="020F0502020204030204" pitchFamily="34" charset="0"/>
                <a:cs typeface="Times New Roman" panose="02020603050405020304" pitchFamily="18" charset="0"/>
              </a:rPr>
              <a:t>, Incognito, Live </a:t>
            </a:r>
            <a:r>
              <a:rPr lang="es-MX" sz="1600" dirty="0" err="1">
                <a:latin typeface="Montserrat" panose="00000500000000000000" pitchFamily="2" charset="0"/>
                <a:ea typeface="Calibri" panose="020F0502020204030204" pitchFamily="34" charset="0"/>
                <a:cs typeface="Times New Roman" panose="02020603050405020304" pitchFamily="18" charset="0"/>
              </a:rPr>
              <a:t>Operating</a:t>
            </a:r>
            <a:r>
              <a:rPr lang="es-MX" sz="1600" dirty="0">
                <a:latin typeface="Montserrat" panose="00000500000000000000" pitchFamily="2" charset="0"/>
                <a:ea typeface="Calibri" panose="020F0502020204030204" pitchFamily="34" charset="0"/>
                <a:cs typeface="Times New Roman" panose="02020603050405020304" pitchFamily="18" charset="0"/>
              </a:rPr>
              <a:t> </a:t>
            </a:r>
            <a:r>
              <a:rPr lang="es-MX" sz="1600" dirty="0" err="1">
                <a:latin typeface="Montserrat" panose="00000500000000000000" pitchFamily="2" charset="0"/>
                <a:ea typeface="Calibri" panose="020F0502020204030204" pitchFamily="34" charset="0"/>
                <a:cs typeface="Times New Roman" panose="02020603050405020304" pitchFamily="18" charset="0"/>
              </a:rPr>
              <a:t>System</a:t>
            </a:r>
            <a:r>
              <a:rPr lang="es-MX" sz="1600" dirty="0">
                <a:latin typeface="Montserrat" panose="00000500000000000000" pitchFamily="2" charset="0"/>
                <a:ea typeface="Calibri" panose="020F0502020204030204" pitchFamily="34" charset="0"/>
                <a:cs typeface="Times New Roman" panose="02020603050405020304" pitchFamily="18" charset="0"/>
              </a:rPr>
              <a:t>)</a:t>
            </a:r>
          </a:p>
        </p:txBody>
      </p:sp>
      <p:pic>
        <p:nvPicPr>
          <p:cNvPr id="4" name="Imagen 3" descr="Imagen que contiene dibujo&#10;&#10;Descripción generada automáticamente">
            <a:extLst>
              <a:ext uri="{FF2B5EF4-FFF2-40B4-BE49-F238E27FC236}">
                <a16:creationId xmlns:a16="http://schemas.microsoft.com/office/drawing/2014/main" id="{2F171866-0B8D-45B4-BC3B-36348F979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31" y="1970343"/>
            <a:ext cx="3136242" cy="3217120"/>
          </a:xfrm>
          <a:prstGeom prst="rect">
            <a:avLst/>
          </a:prstGeom>
        </p:spPr>
      </p:pic>
    </p:spTree>
    <p:extLst>
      <p:ext uri="{BB962C8B-B14F-4D97-AF65-F5344CB8AC3E}">
        <p14:creationId xmlns:p14="http://schemas.microsoft.com/office/powerpoint/2010/main" val="2025960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a:extLst>
              <a:ext uri="{FF2B5EF4-FFF2-40B4-BE49-F238E27FC236}">
                <a16:creationId xmlns:a16="http://schemas.microsoft.com/office/drawing/2014/main" id="{42A011C8-F8A9-46AA-915B-5D40676DF6BF}"/>
              </a:ext>
            </a:extLst>
          </p:cNvPr>
          <p:cNvSpPr txBox="1">
            <a:spLocks/>
          </p:cNvSpPr>
          <p:nvPr/>
        </p:nvSpPr>
        <p:spPr>
          <a:xfrm>
            <a:off x="6595937" y="2117567"/>
            <a:ext cx="4848309" cy="3570394"/>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57175" indent="-257175" defTabSz="342900">
              <a:spcBef>
                <a:spcPts val="750"/>
              </a:spcBef>
              <a:buClr>
                <a:srgbClr val="676767"/>
              </a:buClr>
              <a:buFont typeface="Wingdings" panose="05000000000000000000" pitchFamily="2" charset="2"/>
              <a:buChar char="§"/>
              <a:defRPr/>
            </a:pPr>
            <a:r>
              <a:rPr lang="es-MX" sz="2400" dirty="0">
                <a:solidFill>
                  <a:srgbClr val="000000"/>
                </a:solidFill>
                <a:latin typeface="Montserrat" panose="00000500000000000000" pitchFamily="2" charset="0"/>
              </a:rPr>
              <a:t>Misión</a:t>
            </a:r>
          </a:p>
          <a:p>
            <a:pPr marL="257175" indent="-257175" defTabSz="342900">
              <a:spcBef>
                <a:spcPts val="750"/>
              </a:spcBef>
              <a:buClr>
                <a:srgbClr val="676767"/>
              </a:buClr>
              <a:buFont typeface="Wingdings" panose="05000000000000000000" pitchFamily="2" charset="2"/>
              <a:buChar char="§"/>
              <a:defRPr/>
            </a:pPr>
            <a:r>
              <a:rPr lang="es-MX" sz="2400" dirty="0">
                <a:solidFill>
                  <a:srgbClr val="000000"/>
                </a:solidFill>
                <a:latin typeface="Montserrat" panose="00000500000000000000" pitchFamily="2" charset="0"/>
              </a:rPr>
              <a:t>Visión </a:t>
            </a:r>
          </a:p>
          <a:p>
            <a:pPr marL="257175" indent="-257175" defTabSz="342900">
              <a:spcBef>
                <a:spcPts val="750"/>
              </a:spcBef>
              <a:buClr>
                <a:srgbClr val="676767"/>
              </a:buClr>
              <a:buFont typeface="Wingdings" panose="05000000000000000000" pitchFamily="2" charset="2"/>
              <a:buChar char="§"/>
              <a:defRPr/>
            </a:pPr>
            <a:r>
              <a:rPr lang="es-MX" sz="2400" dirty="0">
                <a:solidFill>
                  <a:srgbClr val="000000"/>
                </a:solidFill>
                <a:latin typeface="Montserrat" panose="00000500000000000000" pitchFamily="2" charset="0"/>
              </a:rPr>
              <a:t>Valores</a:t>
            </a:r>
          </a:p>
          <a:p>
            <a:pPr marL="257175" indent="-257175" defTabSz="342900">
              <a:spcBef>
                <a:spcPts val="750"/>
              </a:spcBef>
              <a:buClr>
                <a:srgbClr val="676767"/>
              </a:buClr>
              <a:buFont typeface="Wingdings" panose="05000000000000000000" pitchFamily="2" charset="2"/>
              <a:buChar char="§"/>
              <a:defRPr/>
            </a:pPr>
            <a:endParaRPr lang="es-MX" sz="2400" dirty="0">
              <a:solidFill>
                <a:srgbClr val="000000"/>
              </a:solidFill>
              <a:latin typeface="Montserrat" panose="00000500000000000000" pitchFamily="2" charset="0"/>
            </a:endParaRPr>
          </a:p>
          <a:p>
            <a:pPr marL="257175" indent="-257175" defTabSz="342900">
              <a:spcBef>
                <a:spcPts val="750"/>
              </a:spcBef>
              <a:buClr>
                <a:srgbClr val="676767"/>
              </a:buClr>
              <a:buFont typeface="Wingdings" panose="05000000000000000000" pitchFamily="2" charset="2"/>
              <a:buChar char="§"/>
              <a:defRPr/>
            </a:pPr>
            <a:r>
              <a:rPr lang="es-MX" sz="2400" dirty="0">
                <a:solidFill>
                  <a:srgbClr val="000000"/>
                </a:solidFill>
                <a:latin typeface="Montserrat" panose="00000500000000000000" pitchFamily="2" charset="0"/>
              </a:rPr>
              <a:t>Plataforma Ciudadanos Alertadores Internos y Externos de la Corrupción</a:t>
            </a:r>
          </a:p>
          <a:p>
            <a:pPr marL="257175" indent="-257175" defTabSz="342900">
              <a:spcBef>
                <a:spcPts val="750"/>
              </a:spcBef>
              <a:buClr>
                <a:srgbClr val="676767"/>
              </a:buClr>
              <a:buFont typeface="Wingdings" panose="05000000000000000000" pitchFamily="2" charset="2"/>
              <a:buChar char="§"/>
              <a:defRPr/>
            </a:pPr>
            <a:endParaRPr lang="es-MX" sz="2000" dirty="0">
              <a:solidFill>
                <a:srgbClr val="000000"/>
              </a:solidFill>
              <a:latin typeface="Montserrat" panose="00000500000000000000" pitchFamily="2" charset="0"/>
            </a:endParaRPr>
          </a:p>
        </p:txBody>
      </p:sp>
      <p:sp>
        <p:nvSpPr>
          <p:cNvPr id="4" name="CuadroTexto 3">
            <a:extLst>
              <a:ext uri="{FF2B5EF4-FFF2-40B4-BE49-F238E27FC236}">
                <a16:creationId xmlns:a16="http://schemas.microsoft.com/office/drawing/2014/main" id="{6E3F753D-0638-4028-A951-00DC9BCD8661}"/>
              </a:ext>
            </a:extLst>
          </p:cNvPr>
          <p:cNvSpPr txBox="1"/>
          <p:nvPr/>
        </p:nvSpPr>
        <p:spPr>
          <a:xfrm>
            <a:off x="369276" y="4487632"/>
            <a:ext cx="5568461" cy="1200329"/>
          </a:xfrm>
          <a:prstGeom prst="rect">
            <a:avLst/>
          </a:prstGeom>
          <a:noFill/>
        </p:spPr>
        <p:txBody>
          <a:bodyPr wrap="square" rtlCol="0">
            <a:spAutoFit/>
          </a:bodyPr>
          <a:lstStyle/>
          <a:p>
            <a:pPr defTabSz="685800"/>
            <a:r>
              <a:rPr lang="es-MX" sz="2400" b="1" dirty="0">
                <a:solidFill>
                  <a:srgbClr val="9D2449"/>
                </a:solidFill>
                <a:latin typeface="Montserrat" panose="00000500000000000000" pitchFamily="2" charset="0"/>
              </a:rPr>
              <a:t>Instructora:</a:t>
            </a:r>
          </a:p>
          <a:p>
            <a:pPr defTabSz="685800"/>
            <a:endParaRPr lang="es-MX" sz="2400" b="1" dirty="0">
              <a:solidFill>
                <a:srgbClr val="9D2449"/>
              </a:solidFill>
              <a:latin typeface="Montserrat" panose="00000500000000000000" pitchFamily="2" charset="0"/>
            </a:endParaRPr>
          </a:p>
          <a:p>
            <a:pPr defTabSz="685800"/>
            <a:r>
              <a:rPr lang="es-MX" sz="2400" b="1" dirty="0">
                <a:solidFill>
                  <a:srgbClr val="9D2449"/>
                </a:solidFill>
                <a:latin typeface="Montserrat" panose="00000500000000000000" pitchFamily="2" charset="0"/>
              </a:rPr>
              <a:t>Angélica Ostoa Montes</a:t>
            </a:r>
          </a:p>
        </p:txBody>
      </p:sp>
      <p:sp>
        <p:nvSpPr>
          <p:cNvPr id="8" name="CuadroTexto 7">
            <a:extLst>
              <a:ext uri="{FF2B5EF4-FFF2-40B4-BE49-F238E27FC236}">
                <a16:creationId xmlns:a16="http://schemas.microsoft.com/office/drawing/2014/main" id="{7289A516-D404-4820-9091-CAF594836AEC}"/>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TEMARIO</a:t>
            </a:r>
          </a:p>
        </p:txBody>
      </p:sp>
    </p:spTree>
    <p:extLst>
      <p:ext uri="{BB962C8B-B14F-4D97-AF65-F5344CB8AC3E}">
        <p14:creationId xmlns:p14="http://schemas.microsoft.com/office/powerpoint/2010/main" val="1632773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C5776E15-C160-4ADA-A362-25A4235B82AF}"/>
              </a:ext>
            </a:extLst>
          </p:cNvPr>
          <p:cNvSpPr txBox="1"/>
          <p:nvPr/>
        </p:nvSpPr>
        <p:spPr>
          <a:xfrm>
            <a:off x="0" y="1002352"/>
            <a:ext cx="12192000" cy="461665"/>
          </a:xfrm>
          <a:prstGeom prst="rect">
            <a:avLst/>
          </a:prstGeom>
          <a:noFill/>
        </p:spPr>
        <p:txBody>
          <a:bodyPr wrap="square" rtlCol="0" anchor="b" anchorCtr="0">
            <a:spAutoFit/>
          </a:bodyPr>
          <a:lstStyle/>
          <a:p>
            <a:pPr algn="ctr" defTabSz="685846"/>
            <a:r>
              <a:rPr lang="en-US" sz="2400" b="1" dirty="0">
                <a:latin typeface="Montserrat" panose="00000500000000000000" pitchFamily="2" charset="0"/>
                <a:ea typeface="League Spartan" charset="0"/>
                <a:cs typeface="Poppins" pitchFamily="2" charset="77"/>
              </a:rPr>
              <a:t>https://alertadores.funcionpublica.gob.mx</a:t>
            </a:r>
          </a:p>
        </p:txBody>
      </p:sp>
      <p:sp>
        <p:nvSpPr>
          <p:cNvPr id="3" name="CuadroTexto 2">
            <a:extLst>
              <a:ext uri="{FF2B5EF4-FFF2-40B4-BE49-F238E27FC236}">
                <a16:creationId xmlns:a16="http://schemas.microsoft.com/office/drawing/2014/main" id="{195D9271-43CD-437E-828D-7B2760439715}"/>
              </a:ext>
            </a:extLst>
          </p:cNvPr>
          <p:cNvSpPr txBox="1"/>
          <p:nvPr/>
        </p:nvSpPr>
        <p:spPr>
          <a:xfrm>
            <a:off x="935278" y="3429000"/>
            <a:ext cx="7200800" cy="371705"/>
          </a:xfrm>
          <a:prstGeom prst="rect">
            <a:avLst/>
          </a:prstGeom>
          <a:noFill/>
        </p:spPr>
        <p:txBody>
          <a:bodyPr wrap="square" rtlCol="0">
            <a:spAutoFit/>
          </a:bodyPr>
          <a:lstStyle/>
          <a:p>
            <a:pPr marL="285750" indent="-285750" algn="just">
              <a:lnSpc>
                <a:spcPct val="107000"/>
              </a:lnSpc>
              <a:buFont typeface="Wingdings" panose="05000000000000000000" pitchFamily="2" charset="2"/>
              <a:buChar char="v"/>
            </a:pPr>
            <a:r>
              <a:rPr lang="es-MX" dirty="0">
                <a:latin typeface="Montserrat" panose="00000500000000000000" pitchFamily="2" charset="0"/>
                <a:ea typeface="Calibri" panose="020F0502020204030204" pitchFamily="34" charset="0"/>
                <a:cs typeface="Times New Roman" panose="02020603050405020304" pitchFamily="18" charset="0"/>
              </a:rPr>
              <a:t>Dar click en enviar alerta.</a:t>
            </a:r>
          </a:p>
        </p:txBody>
      </p:sp>
      <p:pic>
        <p:nvPicPr>
          <p:cNvPr id="4" name="Imagen 3">
            <a:extLst>
              <a:ext uri="{FF2B5EF4-FFF2-40B4-BE49-F238E27FC236}">
                <a16:creationId xmlns:a16="http://schemas.microsoft.com/office/drawing/2014/main" id="{726ED78D-2788-4C78-AEF7-0CC5C44AAD53}"/>
              </a:ext>
            </a:extLst>
          </p:cNvPr>
          <p:cNvPicPr>
            <a:picLocks noChangeAspect="1"/>
          </p:cNvPicPr>
          <p:nvPr/>
        </p:nvPicPr>
        <p:blipFill>
          <a:blip r:embed="rId2"/>
          <a:stretch>
            <a:fillRect/>
          </a:stretch>
        </p:blipFill>
        <p:spPr>
          <a:xfrm>
            <a:off x="5029200" y="1744646"/>
            <a:ext cx="6752382" cy="4482707"/>
          </a:xfrm>
          <a:prstGeom prst="rect">
            <a:avLst/>
          </a:prstGeom>
        </p:spPr>
      </p:pic>
    </p:spTree>
    <p:extLst>
      <p:ext uri="{BB962C8B-B14F-4D97-AF65-F5344CB8AC3E}">
        <p14:creationId xmlns:p14="http://schemas.microsoft.com/office/powerpoint/2010/main" val="3360855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1D5A8BC-82EA-4B96-82AF-B6161F61145F}"/>
              </a:ext>
            </a:extLst>
          </p:cNvPr>
          <p:cNvSpPr txBox="1"/>
          <p:nvPr/>
        </p:nvSpPr>
        <p:spPr>
          <a:xfrm>
            <a:off x="645876" y="2168205"/>
            <a:ext cx="3767862" cy="1921423"/>
          </a:xfrm>
          <a:prstGeom prst="rect">
            <a:avLst/>
          </a:prstGeom>
          <a:noFill/>
        </p:spPr>
        <p:txBody>
          <a:bodyPr wrap="square" rtlCol="0">
            <a:spAutoFit/>
          </a:bodyPr>
          <a:lstStyle/>
          <a:p>
            <a:pPr marL="285750" indent="-285750" algn="just">
              <a:lnSpc>
                <a:spcPct val="107000"/>
              </a:lnSpc>
              <a:buFont typeface="Wingdings" panose="05000000000000000000" pitchFamily="2" charset="2"/>
              <a:buChar char="v"/>
            </a:pPr>
            <a:r>
              <a:rPr lang="es-MX" sz="1600" dirty="0">
                <a:latin typeface="Montserrat" panose="00000500000000000000" pitchFamily="2" charset="0"/>
                <a:ea typeface="Calibri" panose="020F0502020204030204" pitchFamily="34" charset="0"/>
                <a:cs typeface="Times New Roman" panose="02020603050405020304" pitchFamily="18" charset="0"/>
              </a:rPr>
              <a:t>Al desplegarse la ventana de “Aviso de Privacidad”, dar click en: </a:t>
            </a:r>
            <a:r>
              <a:rPr lang="es-MX" sz="1600" b="1" dirty="0">
                <a:latin typeface="Montserrat" panose="00000500000000000000" pitchFamily="2" charset="0"/>
                <a:ea typeface="Calibri" panose="020F0502020204030204" pitchFamily="34" charset="0"/>
                <a:cs typeface="Times New Roman" panose="02020603050405020304" pitchFamily="18" charset="0"/>
              </a:rPr>
              <a:t>Sí, acepto </a:t>
            </a:r>
            <a:r>
              <a:rPr lang="es-MX" sz="1600" dirty="0">
                <a:latin typeface="Montserrat" panose="00000500000000000000" pitchFamily="2" charset="0"/>
                <a:ea typeface="Calibri" panose="020F0502020204030204" pitchFamily="34" charset="0"/>
                <a:cs typeface="Times New Roman" panose="02020603050405020304" pitchFamily="18" charset="0"/>
              </a:rPr>
              <a:t>(de aceptar los términos y condiciones), o de lo contrario, dar click en: </a:t>
            </a:r>
            <a:r>
              <a:rPr lang="es-MX" sz="1600" b="1" dirty="0">
                <a:latin typeface="Montserrat" panose="00000500000000000000" pitchFamily="2" charset="0"/>
                <a:ea typeface="Calibri" panose="020F0502020204030204" pitchFamily="34" charset="0"/>
                <a:cs typeface="Times New Roman" panose="02020603050405020304" pitchFamily="18" charset="0"/>
              </a:rPr>
              <a:t>No, regresar a inicio </a:t>
            </a:r>
            <a:r>
              <a:rPr lang="es-MX" sz="1600" dirty="0">
                <a:latin typeface="Montserrat" panose="00000500000000000000" pitchFamily="2" charset="0"/>
                <a:ea typeface="Calibri" panose="020F0502020204030204" pitchFamily="34" charset="0"/>
                <a:cs typeface="Times New Roman" panose="02020603050405020304" pitchFamily="18" charset="0"/>
              </a:rPr>
              <a:t>(no permitirá subir la alerta).</a:t>
            </a:r>
          </a:p>
        </p:txBody>
      </p:sp>
      <p:pic>
        <p:nvPicPr>
          <p:cNvPr id="3" name="Imagen 2">
            <a:extLst>
              <a:ext uri="{FF2B5EF4-FFF2-40B4-BE49-F238E27FC236}">
                <a16:creationId xmlns:a16="http://schemas.microsoft.com/office/drawing/2014/main" id="{5638F022-7F44-4158-92E4-9B839D73479D}"/>
              </a:ext>
            </a:extLst>
          </p:cNvPr>
          <p:cNvPicPr>
            <a:picLocks noChangeAspect="1"/>
          </p:cNvPicPr>
          <p:nvPr/>
        </p:nvPicPr>
        <p:blipFill>
          <a:blip r:embed="rId2"/>
          <a:stretch>
            <a:fillRect/>
          </a:stretch>
        </p:blipFill>
        <p:spPr>
          <a:xfrm>
            <a:off x="4764015" y="1131949"/>
            <a:ext cx="7056784" cy="4594101"/>
          </a:xfrm>
          <a:prstGeom prst="rect">
            <a:avLst/>
          </a:prstGeom>
        </p:spPr>
      </p:pic>
    </p:spTree>
    <p:extLst>
      <p:ext uri="{BB962C8B-B14F-4D97-AF65-F5344CB8AC3E}">
        <p14:creationId xmlns:p14="http://schemas.microsoft.com/office/powerpoint/2010/main" val="778340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DD0C553-4E14-40C4-B903-036B9640DEBA}"/>
              </a:ext>
            </a:extLst>
          </p:cNvPr>
          <p:cNvSpPr txBox="1"/>
          <p:nvPr/>
        </p:nvSpPr>
        <p:spPr>
          <a:xfrm>
            <a:off x="7391144" y="2276695"/>
            <a:ext cx="4009293" cy="2448363"/>
          </a:xfrm>
          <a:prstGeom prst="rect">
            <a:avLst/>
          </a:prstGeom>
          <a:noFill/>
        </p:spPr>
        <p:txBody>
          <a:bodyPr wrap="square" rtlCol="0">
            <a:spAutoFit/>
          </a:bodyPr>
          <a:lstStyle/>
          <a:p>
            <a:pPr marL="285750" indent="-285750" algn="just">
              <a:lnSpc>
                <a:spcPct val="107000"/>
              </a:lnSpc>
              <a:buFont typeface="Wingdings" panose="05000000000000000000" pitchFamily="2" charset="2"/>
              <a:buChar char="v"/>
            </a:pPr>
            <a:r>
              <a:rPr lang="es-MX" sz="1600" dirty="0">
                <a:latin typeface="Montserrat" panose="00000500000000000000" pitchFamily="2" charset="0"/>
                <a:ea typeface="Calibri" panose="020F0502020204030204" pitchFamily="34" charset="0"/>
                <a:cs typeface="Times New Roman" panose="02020603050405020304" pitchFamily="18" charset="0"/>
              </a:rPr>
              <a:t>Al dar </a:t>
            </a:r>
            <a:r>
              <a:rPr lang="es-MX" sz="1600" dirty="0" err="1">
                <a:latin typeface="Montserrat" panose="00000500000000000000" pitchFamily="2" charset="0"/>
                <a:ea typeface="Calibri" panose="020F0502020204030204" pitchFamily="34" charset="0"/>
                <a:cs typeface="Times New Roman" panose="02020603050405020304" pitchFamily="18" charset="0"/>
              </a:rPr>
              <a:t>click</a:t>
            </a:r>
            <a:r>
              <a:rPr lang="es-MX" sz="1600" dirty="0">
                <a:latin typeface="Montserrat" panose="00000500000000000000" pitchFamily="2" charset="0"/>
                <a:ea typeface="Calibri" panose="020F0502020204030204" pitchFamily="34" charset="0"/>
                <a:cs typeface="Times New Roman" panose="02020603050405020304" pitchFamily="18" charset="0"/>
              </a:rPr>
              <a:t> en </a:t>
            </a:r>
            <a:r>
              <a:rPr lang="es-MX" sz="1600" b="1" dirty="0">
                <a:latin typeface="Montserrat" panose="00000500000000000000" pitchFamily="2" charset="0"/>
                <a:ea typeface="Calibri" panose="020F0502020204030204" pitchFamily="34" charset="0"/>
                <a:cs typeface="Times New Roman" panose="02020603050405020304" pitchFamily="18" charset="0"/>
              </a:rPr>
              <a:t>Sí, acepto</a:t>
            </a:r>
            <a:r>
              <a:rPr lang="es-MX" sz="1600" dirty="0">
                <a:latin typeface="Montserrat" panose="00000500000000000000" pitchFamily="2" charset="0"/>
                <a:ea typeface="Calibri" panose="020F0502020204030204" pitchFamily="34" charset="0"/>
                <a:cs typeface="Times New Roman" panose="02020603050405020304" pitchFamily="18" charset="0"/>
              </a:rPr>
              <a:t>, aparecen dos opciones:</a:t>
            </a:r>
          </a:p>
          <a:p>
            <a:pPr algn="just">
              <a:lnSpc>
                <a:spcPct val="107000"/>
              </a:lnSpc>
            </a:pPr>
            <a:endParaRPr lang="es-MX" sz="1600" dirty="0">
              <a:latin typeface="Montserrat" panose="00000500000000000000" pitchFamily="2" charset="0"/>
              <a:ea typeface="Calibri" panose="020F0502020204030204" pitchFamily="34" charset="0"/>
              <a:cs typeface="Times New Roman" panose="02020603050405020304" pitchFamily="18" charset="0"/>
            </a:endParaRPr>
          </a:p>
          <a:p>
            <a:pPr marL="741363" lvl="1" indent="-285750" algn="just">
              <a:lnSpc>
                <a:spcPct val="107000"/>
              </a:lnSpc>
              <a:buFont typeface="Wingdings" panose="05000000000000000000" pitchFamily="2" charset="2"/>
              <a:buChar char="Ø"/>
            </a:pPr>
            <a:r>
              <a:rPr lang="es-MX" sz="1600" b="1" dirty="0">
                <a:latin typeface="Montserrat" panose="00000500000000000000" pitchFamily="2" charset="0"/>
                <a:ea typeface="Calibri" panose="020F0502020204030204" pitchFamily="34" charset="0"/>
                <a:cs typeface="Times New Roman" panose="02020603050405020304" pitchFamily="18" charset="0"/>
              </a:rPr>
              <a:t>Emita su Alerta</a:t>
            </a:r>
            <a:r>
              <a:rPr lang="es-MX" sz="1600" dirty="0">
                <a:latin typeface="Montserrat" panose="00000500000000000000" pitchFamily="2" charset="0"/>
                <a:ea typeface="Calibri" panose="020F0502020204030204" pitchFamily="34" charset="0"/>
                <a:cs typeface="Times New Roman" panose="02020603050405020304" pitchFamily="18" charset="0"/>
              </a:rPr>
              <a:t>: Subir alerta y documentos probatorios.</a:t>
            </a:r>
          </a:p>
          <a:p>
            <a:pPr marL="741363" lvl="1" indent="-285750" algn="just">
              <a:lnSpc>
                <a:spcPct val="107000"/>
              </a:lnSpc>
              <a:buFont typeface="Wingdings" panose="05000000000000000000" pitchFamily="2" charset="2"/>
              <a:buChar char="Ø"/>
            </a:pPr>
            <a:r>
              <a:rPr lang="es-MX" sz="1600" b="1" dirty="0">
                <a:latin typeface="Montserrat" panose="00000500000000000000" pitchFamily="2" charset="0"/>
                <a:ea typeface="Calibri" panose="020F0502020204030204" pitchFamily="34" charset="0"/>
                <a:cs typeface="Times New Roman" panose="02020603050405020304" pitchFamily="18" charset="0"/>
              </a:rPr>
              <a:t>Introduzca su código</a:t>
            </a:r>
            <a:r>
              <a:rPr lang="es-MX" sz="1600" dirty="0">
                <a:latin typeface="Montserrat" panose="00000500000000000000" pitchFamily="2" charset="0"/>
                <a:ea typeface="Calibri" panose="020F0502020204030204" pitchFamily="34" charset="0"/>
                <a:cs typeface="Times New Roman" panose="02020603050405020304" pitchFamily="18" charset="0"/>
              </a:rPr>
              <a:t>: Seguimiento o proporcionar mayor información respecto de una alerta ya registrada.</a:t>
            </a:r>
          </a:p>
        </p:txBody>
      </p:sp>
      <p:pic>
        <p:nvPicPr>
          <p:cNvPr id="3" name="Imagen 2">
            <a:extLst>
              <a:ext uri="{FF2B5EF4-FFF2-40B4-BE49-F238E27FC236}">
                <a16:creationId xmlns:a16="http://schemas.microsoft.com/office/drawing/2014/main" id="{DF9D961C-9387-4F5B-AACF-5D310FF3FEFE}"/>
              </a:ext>
            </a:extLst>
          </p:cNvPr>
          <p:cNvPicPr>
            <a:picLocks noChangeAspect="1"/>
          </p:cNvPicPr>
          <p:nvPr/>
        </p:nvPicPr>
        <p:blipFill>
          <a:blip r:embed="rId2"/>
          <a:stretch>
            <a:fillRect/>
          </a:stretch>
        </p:blipFill>
        <p:spPr>
          <a:xfrm>
            <a:off x="527794" y="1312239"/>
            <a:ext cx="6599581" cy="4377273"/>
          </a:xfrm>
          <a:prstGeom prst="rect">
            <a:avLst/>
          </a:prstGeom>
        </p:spPr>
      </p:pic>
    </p:spTree>
    <p:extLst>
      <p:ext uri="{BB962C8B-B14F-4D97-AF65-F5344CB8AC3E}">
        <p14:creationId xmlns:p14="http://schemas.microsoft.com/office/powerpoint/2010/main" val="505488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5D1285-D6DA-4CF1-BFC7-753A1FD49EA2}"/>
              </a:ext>
            </a:extLst>
          </p:cNvPr>
          <p:cNvSpPr txBox="1"/>
          <p:nvPr/>
        </p:nvSpPr>
        <p:spPr>
          <a:xfrm>
            <a:off x="633047" y="1067449"/>
            <a:ext cx="11025552" cy="2184893"/>
          </a:xfrm>
          <a:prstGeom prst="rect">
            <a:avLst/>
          </a:prstGeom>
          <a:noFill/>
        </p:spPr>
        <p:txBody>
          <a:bodyPr wrap="square" rtlCol="0" anchor="t">
            <a:spAutoFit/>
          </a:bodyPr>
          <a:lstStyle/>
          <a:p>
            <a:pPr marL="285750" indent="-285750" algn="just">
              <a:lnSpc>
                <a:spcPct val="107000"/>
              </a:lnSpc>
              <a:buFont typeface="Wingdings" panose="05000000000000000000" pitchFamily="2" charset="2"/>
              <a:buChar char="v"/>
            </a:pPr>
            <a:r>
              <a:rPr lang="es-MX" sz="1600" dirty="0">
                <a:latin typeface="Montserrat" panose="00000500000000000000" pitchFamily="2" charset="0"/>
                <a:ea typeface="Calibri" panose="020F0502020204030204" pitchFamily="34" charset="0"/>
                <a:cs typeface="Times New Roman" panose="02020603050405020304" pitchFamily="18" charset="0"/>
              </a:rPr>
              <a:t>Al dar </a:t>
            </a:r>
            <a:r>
              <a:rPr lang="es-MX" sz="1600" dirty="0" err="1">
                <a:latin typeface="Montserrat" panose="00000500000000000000" pitchFamily="2" charset="0"/>
                <a:ea typeface="Calibri" panose="020F0502020204030204" pitchFamily="34" charset="0"/>
                <a:cs typeface="Times New Roman" panose="02020603050405020304" pitchFamily="18" charset="0"/>
              </a:rPr>
              <a:t>click</a:t>
            </a:r>
            <a:r>
              <a:rPr lang="es-MX" sz="1600" dirty="0">
                <a:latin typeface="Montserrat" panose="00000500000000000000" pitchFamily="2" charset="0"/>
                <a:ea typeface="Calibri" panose="020F0502020204030204" pitchFamily="34" charset="0"/>
                <a:cs typeface="Times New Roman" panose="02020603050405020304" pitchFamily="18" charset="0"/>
              </a:rPr>
              <a:t> en </a:t>
            </a:r>
            <a:r>
              <a:rPr lang="es-MX" sz="1600" b="1" dirty="0">
                <a:latin typeface="Montserrat" panose="00000500000000000000" pitchFamily="2" charset="0"/>
                <a:ea typeface="Calibri" panose="020F0502020204030204" pitchFamily="34" charset="0"/>
                <a:cs typeface="Times New Roman" panose="02020603050405020304" pitchFamily="18" charset="0"/>
              </a:rPr>
              <a:t>Emita su Alerta</a:t>
            </a:r>
            <a:r>
              <a:rPr lang="es-MX" sz="1600" dirty="0">
                <a:latin typeface="Montserrat" panose="00000500000000000000" pitchFamily="2" charset="0"/>
                <a:ea typeface="Calibri" panose="020F0502020204030204" pitchFamily="34" charset="0"/>
                <a:cs typeface="Times New Roman" panose="02020603050405020304" pitchFamily="18" charset="0"/>
              </a:rPr>
              <a:t>, despliega los campos de:</a:t>
            </a:r>
          </a:p>
          <a:p>
            <a:pPr algn="just">
              <a:lnSpc>
                <a:spcPct val="107000"/>
              </a:lnSpc>
            </a:pPr>
            <a:endParaRPr lang="es-MX" sz="1600" dirty="0">
              <a:latin typeface="Montserrat" panose="00000500000000000000" pitchFamily="2" charset="0"/>
              <a:ea typeface="Calibri" panose="020F0502020204030204" pitchFamily="34" charset="0"/>
              <a:cs typeface="Times New Roman" panose="02020603050405020304" pitchFamily="18" charset="0"/>
            </a:endParaRPr>
          </a:p>
          <a:p>
            <a:pPr marL="741363" lvl="1" indent="-285750" algn="just">
              <a:lnSpc>
                <a:spcPct val="107000"/>
              </a:lnSpc>
              <a:buFont typeface="Wingdings" panose="05000000000000000000" pitchFamily="2" charset="2"/>
              <a:buChar char="Ø"/>
            </a:pPr>
            <a:r>
              <a:rPr lang="es-MX" sz="1600" b="1" dirty="0">
                <a:latin typeface="Montserrat" panose="00000500000000000000" pitchFamily="2" charset="0"/>
                <a:ea typeface="Calibri" panose="020F0502020204030204" pitchFamily="34" charset="0"/>
                <a:cs typeface="Times New Roman" panose="02020603050405020304" pitchFamily="18" charset="0"/>
              </a:rPr>
              <a:t>Asunto</a:t>
            </a:r>
            <a:r>
              <a:rPr lang="es-MX" sz="1600" dirty="0">
                <a:latin typeface="Montserrat" panose="00000500000000000000" pitchFamily="2" charset="0"/>
                <a:ea typeface="Calibri" panose="020F0502020204030204" pitchFamily="34" charset="0"/>
                <a:cs typeface="Times New Roman" panose="02020603050405020304" pitchFamily="18" charset="0"/>
              </a:rPr>
              <a:t>: </a:t>
            </a:r>
            <a:r>
              <a:rPr lang="es-MX" sz="1600" dirty="0">
                <a:solidFill>
                  <a:srgbClr val="333333"/>
                </a:solidFill>
                <a:latin typeface="Montserrat" panose="00000500000000000000" pitchFamily="2" charset="0"/>
              </a:rPr>
              <a:t>Descripción del asunto (hechos, dependencia o entidad y servidores públicos federales presuntamente involucrados).</a:t>
            </a:r>
            <a:endParaRPr lang="es-MX" sz="1600" dirty="0">
              <a:latin typeface="Montserrat" panose="00000500000000000000" pitchFamily="2" charset="0"/>
              <a:ea typeface="Calibri" panose="020F0502020204030204" pitchFamily="34" charset="0"/>
              <a:cs typeface="Times New Roman" panose="02020603050405020304" pitchFamily="18" charset="0"/>
            </a:endParaRPr>
          </a:p>
          <a:p>
            <a:pPr marL="741363" lvl="1" indent="-285750" algn="just">
              <a:lnSpc>
                <a:spcPct val="107000"/>
              </a:lnSpc>
              <a:buFont typeface="Wingdings" panose="05000000000000000000" pitchFamily="2" charset="2"/>
              <a:buChar char="Ø"/>
            </a:pPr>
            <a:r>
              <a:rPr lang="es-MX" sz="1600" b="1" dirty="0">
                <a:latin typeface="Montserrat" panose="00000500000000000000" pitchFamily="2" charset="0"/>
                <a:ea typeface="Calibri" panose="020F0502020204030204" pitchFamily="34" charset="0"/>
                <a:cs typeface="Times New Roman" panose="02020603050405020304" pitchFamily="18" charset="0"/>
              </a:rPr>
              <a:t>Descripción</a:t>
            </a:r>
            <a:r>
              <a:rPr lang="es-MX" sz="1600" dirty="0">
                <a:latin typeface="Montserrat" panose="00000500000000000000" pitchFamily="2" charset="0"/>
                <a:ea typeface="Calibri" panose="020F0502020204030204" pitchFamily="34" charset="0"/>
                <a:cs typeface="Times New Roman" panose="02020603050405020304" pitchFamily="18" charset="0"/>
              </a:rPr>
              <a:t>: </a:t>
            </a:r>
            <a:r>
              <a:rPr lang="es-MX" sz="1600" dirty="0">
                <a:solidFill>
                  <a:srgbClr val="333333"/>
                </a:solidFill>
                <a:latin typeface="Montserrat" panose="00000500000000000000" pitchFamily="2" charset="0"/>
                <a:cs typeface="Times New Roman" panose="02020603050405020304" pitchFamily="18" charset="0"/>
              </a:rPr>
              <a:t>Relato</a:t>
            </a:r>
            <a:r>
              <a:rPr lang="es-MX" sz="1600" dirty="0">
                <a:solidFill>
                  <a:srgbClr val="333333"/>
                </a:solidFill>
                <a:latin typeface="Montserrat" panose="00000500000000000000" pitchFamily="2" charset="0"/>
              </a:rPr>
              <a:t> de los hechos (circunstancias de modo, tiempo y lugar).</a:t>
            </a:r>
            <a:endParaRPr lang="es-MX" sz="1600" dirty="0">
              <a:latin typeface="Montserrat" panose="00000500000000000000" pitchFamily="2" charset="0"/>
              <a:ea typeface="Calibri" panose="020F0502020204030204" pitchFamily="34" charset="0"/>
              <a:cs typeface="Times New Roman" panose="02020603050405020304" pitchFamily="18" charset="0"/>
            </a:endParaRPr>
          </a:p>
          <a:p>
            <a:pPr marL="741363" lvl="1" indent="-285750" algn="just">
              <a:lnSpc>
                <a:spcPct val="107000"/>
              </a:lnSpc>
              <a:buFont typeface="Wingdings" panose="05000000000000000000" pitchFamily="2" charset="2"/>
              <a:buChar char="Ø"/>
            </a:pPr>
            <a:r>
              <a:rPr lang="es-MX" sz="1600" b="1" dirty="0">
                <a:latin typeface="Montserrat" panose="00000500000000000000" pitchFamily="2" charset="0"/>
                <a:ea typeface="Calibri" panose="020F0502020204030204" pitchFamily="34" charset="0"/>
                <a:cs typeface="Times New Roman" panose="02020603050405020304" pitchFamily="18" charset="0"/>
              </a:rPr>
              <a:t>Adjuntos</a:t>
            </a:r>
            <a:r>
              <a:rPr lang="es-MX" sz="1600" dirty="0">
                <a:latin typeface="Montserrat" panose="00000500000000000000" pitchFamily="2" charset="0"/>
                <a:ea typeface="Calibri" panose="020F0502020204030204" pitchFamily="34" charset="0"/>
                <a:cs typeface="Times New Roman" panose="02020603050405020304" pitchFamily="18" charset="0"/>
              </a:rPr>
              <a:t>: </a:t>
            </a:r>
            <a:r>
              <a:rPr lang="es-MX" sz="1600" dirty="0">
                <a:solidFill>
                  <a:srgbClr val="333333"/>
                </a:solidFill>
                <a:latin typeface="Montserrat" panose="00000500000000000000" pitchFamily="2" charset="0"/>
                <a:cs typeface="Times New Roman" panose="02020603050405020304" pitchFamily="18" charset="0"/>
              </a:rPr>
              <a:t>A</a:t>
            </a:r>
            <a:r>
              <a:rPr lang="es-MX" sz="1600" dirty="0">
                <a:solidFill>
                  <a:srgbClr val="333333"/>
                </a:solidFill>
                <a:latin typeface="Montserrat" panose="00000500000000000000" pitchFamily="2" charset="0"/>
              </a:rPr>
              <a:t>rchivos relevantes (documentos, fotografías, escritos, notas taquigráficas, audio y video). </a:t>
            </a:r>
          </a:p>
          <a:p>
            <a:pPr marL="741363" lvl="1" indent="-285750" algn="just">
              <a:lnSpc>
                <a:spcPct val="107000"/>
              </a:lnSpc>
              <a:buFont typeface="Wingdings" panose="05000000000000000000" pitchFamily="2" charset="2"/>
              <a:buChar char="Ø"/>
            </a:pPr>
            <a:r>
              <a:rPr lang="es-MX" sz="1600" b="1" dirty="0">
                <a:solidFill>
                  <a:srgbClr val="333333"/>
                </a:solidFill>
                <a:latin typeface="Montserrat" panose="00000500000000000000" pitchFamily="2" charset="0"/>
              </a:rPr>
              <a:t>Entregar</a:t>
            </a:r>
            <a:r>
              <a:rPr lang="es-MX" sz="1600" dirty="0">
                <a:solidFill>
                  <a:srgbClr val="333333"/>
                </a:solidFill>
                <a:latin typeface="Montserrat" panose="00000500000000000000" pitchFamily="2" charset="0"/>
              </a:rPr>
              <a:t>: Se sube la información.</a:t>
            </a:r>
          </a:p>
        </p:txBody>
      </p:sp>
      <p:pic>
        <p:nvPicPr>
          <p:cNvPr id="3" name="Imagen 2">
            <a:extLst>
              <a:ext uri="{FF2B5EF4-FFF2-40B4-BE49-F238E27FC236}">
                <a16:creationId xmlns:a16="http://schemas.microsoft.com/office/drawing/2014/main" id="{6C3D5759-AB45-409D-92D1-EC014004880D}"/>
              </a:ext>
            </a:extLst>
          </p:cNvPr>
          <p:cNvPicPr>
            <a:picLocks noChangeAspect="1"/>
          </p:cNvPicPr>
          <p:nvPr/>
        </p:nvPicPr>
        <p:blipFill>
          <a:blip r:embed="rId2"/>
          <a:stretch>
            <a:fillRect/>
          </a:stretch>
        </p:blipFill>
        <p:spPr>
          <a:xfrm>
            <a:off x="3421170" y="3375437"/>
            <a:ext cx="5449305" cy="2895766"/>
          </a:xfrm>
          <a:prstGeom prst="rect">
            <a:avLst/>
          </a:prstGeom>
        </p:spPr>
      </p:pic>
    </p:spTree>
    <p:extLst>
      <p:ext uri="{BB962C8B-B14F-4D97-AF65-F5344CB8AC3E}">
        <p14:creationId xmlns:p14="http://schemas.microsoft.com/office/powerpoint/2010/main" val="814721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885C11-F891-4608-9AE1-A8DB09E40B21}"/>
              </a:ext>
            </a:extLst>
          </p:cNvPr>
          <p:cNvSpPr txBox="1"/>
          <p:nvPr/>
        </p:nvSpPr>
        <p:spPr>
          <a:xfrm>
            <a:off x="327961" y="647697"/>
            <a:ext cx="8182993"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CONSIDERACIONES ADICIONALES</a:t>
            </a:r>
          </a:p>
        </p:txBody>
      </p:sp>
      <p:sp>
        <p:nvSpPr>
          <p:cNvPr id="3" name="CuadroTexto 2">
            <a:extLst>
              <a:ext uri="{FF2B5EF4-FFF2-40B4-BE49-F238E27FC236}">
                <a16:creationId xmlns:a16="http://schemas.microsoft.com/office/drawing/2014/main" id="{310AE9ED-C186-4CDB-B727-26D19A33317F}"/>
              </a:ext>
            </a:extLst>
          </p:cNvPr>
          <p:cNvSpPr txBox="1"/>
          <p:nvPr/>
        </p:nvSpPr>
        <p:spPr>
          <a:xfrm>
            <a:off x="580292" y="1633468"/>
            <a:ext cx="11025554" cy="5083058"/>
          </a:xfrm>
          <a:prstGeom prst="rect">
            <a:avLst/>
          </a:prstGeom>
          <a:noFill/>
        </p:spPr>
        <p:txBody>
          <a:bodyPr wrap="square" rtlCol="0" anchor="t">
            <a:spAutoFit/>
          </a:bodyPr>
          <a:lstStyle/>
          <a:p>
            <a:pPr marL="285750" indent="-285750" algn="just">
              <a:lnSpc>
                <a:spcPct val="107000"/>
              </a:lnSpc>
              <a:buFont typeface="Wingdings" panose="05000000000000000000" pitchFamily="2" charset="2"/>
              <a:buChar char="v"/>
            </a:pPr>
            <a:r>
              <a:rPr lang="es-MX" sz="1600" dirty="0">
                <a:latin typeface="Montserrat" panose="00000500000000000000" pitchFamily="2" charset="0"/>
                <a:ea typeface="Calibri" panose="020F0502020204030204" pitchFamily="34" charset="0"/>
                <a:cs typeface="Times New Roman" panose="02020603050405020304" pitchFamily="18" charset="0"/>
              </a:rPr>
              <a:t>Las alertas son anónimas y no interviene en su proceso de atención la Dirección General de Desarrollo Humano y Organización, ni el Comité de Ética.</a:t>
            </a:r>
          </a:p>
          <a:p>
            <a:pPr marL="285750" indent="-285750" algn="just">
              <a:lnSpc>
                <a:spcPct val="107000"/>
              </a:lnSpc>
              <a:buFont typeface="Wingdings" panose="05000000000000000000" pitchFamily="2" charset="2"/>
              <a:buChar char="v"/>
            </a:pPr>
            <a:endParaRPr lang="es-MX" sz="1600" dirty="0">
              <a:latin typeface="Montserrat" panose="00000500000000000000" pitchFamily="2" charset="0"/>
              <a:ea typeface="Calibri" panose="020F0502020204030204" pitchFamily="34" charset="0"/>
              <a:cs typeface="Times New Roman" panose="02020603050405020304" pitchFamily="18" charset="0"/>
            </a:endParaRPr>
          </a:p>
          <a:p>
            <a:pPr marL="285750" indent="-285750" algn="just">
              <a:lnSpc>
                <a:spcPct val="107000"/>
              </a:lnSpc>
              <a:buFont typeface="Wingdings" panose="05000000000000000000" pitchFamily="2" charset="2"/>
              <a:buChar char="v"/>
            </a:pPr>
            <a:r>
              <a:rPr lang="es-MX" sz="1600" dirty="0">
                <a:latin typeface="Montserrat" panose="00000500000000000000" pitchFamily="2" charset="0"/>
                <a:ea typeface="Calibri" panose="020F0502020204030204" pitchFamily="34" charset="0"/>
                <a:cs typeface="Times New Roman" panose="02020603050405020304" pitchFamily="18" charset="0"/>
              </a:rPr>
              <a:t>Si del análisis de la información por parte del personal de la Unidad se considera que la misma cumple con los elementos de una alerta, se presentará ante las áreas competentes de la SFP, el OIC o a la Unidad de Responsabilidades que corresponda, </a:t>
            </a:r>
            <a:r>
              <a:rPr lang="es-MX" sz="1600" b="1" dirty="0">
                <a:latin typeface="Montserrat" panose="00000500000000000000" pitchFamily="2" charset="0"/>
                <a:ea typeface="Calibri" panose="020F0502020204030204" pitchFamily="34" charset="0"/>
                <a:cs typeface="Times New Roman" panose="02020603050405020304" pitchFamily="18" charset="0"/>
              </a:rPr>
              <a:t>garantizando el anonimato del alertador y de la información, a fin de que se inicie la investigación respectiva.</a:t>
            </a:r>
          </a:p>
          <a:p>
            <a:pPr marL="285750" indent="-285750" algn="just">
              <a:lnSpc>
                <a:spcPct val="107000"/>
              </a:lnSpc>
              <a:buFont typeface="Wingdings" panose="05000000000000000000" pitchFamily="2" charset="2"/>
              <a:buChar char="v"/>
            </a:pPr>
            <a:endParaRPr lang="es-MX" sz="1600" b="1" dirty="0">
              <a:latin typeface="Montserrat" panose="00000500000000000000" pitchFamily="2" charset="0"/>
              <a:ea typeface="Calibri" panose="020F0502020204030204" pitchFamily="34" charset="0"/>
              <a:cs typeface="Times New Roman" panose="02020603050405020304" pitchFamily="18" charset="0"/>
            </a:endParaRPr>
          </a:p>
          <a:p>
            <a:pPr marL="285750" indent="-285750" algn="just">
              <a:lnSpc>
                <a:spcPct val="107000"/>
              </a:lnSpc>
              <a:buFont typeface="Wingdings" panose="05000000000000000000" pitchFamily="2" charset="2"/>
              <a:buChar char="v"/>
            </a:pPr>
            <a:r>
              <a:rPr lang="es-MX" sz="1600" dirty="0">
                <a:solidFill>
                  <a:srgbClr val="333333"/>
                </a:solidFill>
                <a:latin typeface="Montserrat" panose="00000500000000000000" pitchFamily="2" charset="0"/>
                <a:cs typeface="Times New Roman" panose="02020603050405020304" pitchFamily="18" charset="0"/>
              </a:rPr>
              <a:t>Antes de enviar una alerta se debe tener total certeza de la veracidad de la información y de que se cuente con los elementos probatorios del caso.</a:t>
            </a:r>
          </a:p>
          <a:p>
            <a:pPr marL="285750" indent="-285750" algn="just">
              <a:lnSpc>
                <a:spcPct val="107000"/>
              </a:lnSpc>
              <a:buFont typeface="Wingdings" panose="05000000000000000000" pitchFamily="2" charset="2"/>
              <a:buChar char="v"/>
            </a:pPr>
            <a:endParaRPr lang="es-MX" sz="1600" dirty="0">
              <a:solidFill>
                <a:srgbClr val="333333"/>
              </a:solidFill>
              <a:latin typeface="Montserrat" panose="00000500000000000000" pitchFamily="2" charset="0"/>
              <a:cs typeface="Times New Roman" panose="02020603050405020304" pitchFamily="18" charset="0"/>
            </a:endParaRPr>
          </a:p>
          <a:p>
            <a:pPr marL="285750" indent="-285750" algn="just">
              <a:lnSpc>
                <a:spcPct val="107000"/>
              </a:lnSpc>
              <a:buFont typeface="Wingdings" panose="05000000000000000000" pitchFamily="2" charset="2"/>
              <a:buChar char="v"/>
            </a:pPr>
            <a:r>
              <a:rPr lang="es-MX" sz="1600" dirty="0">
                <a:solidFill>
                  <a:srgbClr val="333333"/>
                </a:solidFill>
                <a:latin typeface="Montserrat" panose="00000500000000000000" pitchFamily="2" charset="0"/>
                <a:cs typeface="Times New Roman" panose="02020603050405020304" pitchFamily="18" charset="0"/>
              </a:rPr>
              <a:t>Se debe observar total seriedad en el uso de  la plataforma, toda vez que quién denuncie deberá  identificarse para emitir la alerta y la información que proporcione entrará en proceso administrativo y de investigación para determinar su procedencia.</a:t>
            </a:r>
          </a:p>
          <a:p>
            <a:pPr marL="285750" indent="-285750" algn="just">
              <a:lnSpc>
                <a:spcPct val="107000"/>
              </a:lnSpc>
              <a:buFont typeface="Wingdings" panose="05000000000000000000" pitchFamily="2" charset="2"/>
              <a:buChar char="v"/>
            </a:pPr>
            <a:endParaRPr lang="es-MX" sz="1600" dirty="0">
              <a:solidFill>
                <a:srgbClr val="333333"/>
              </a:solidFill>
              <a:latin typeface="Montserrat" panose="00000500000000000000" pitchFamily="2" charset="0"/>
              <a:cs typeface="Times New Roman" panose="02020603050405020304" pitchFamily="18" charset="0"/>
            </a:endParaRPr>
          </a:p>
          <a:p>
            <a:pPr marL="285750" indent="-285750" algn="just">
              <a:lnSpc>
                <a:spcPct val="107000"/>
              </a:lnSpc>
              <a:buFont typeface="Wingdings" panose="05000000000000000000" pitchFamily="2" charset="2"/>
              <a:buChar char="v"/>
            </a:pPr>
            <a:r>
              <a:rPr lang="es-MX" sz="1600" dirty="0">
                <a:solidFill>
                  <a:srgbClr val="333333"/>
                </a:solidFill>
                <a:latin typeface="Montserrat" panose="00000500000000000000" pitchFamily="2" charset="0"/>
                <a:cs typeface="Times New Roman" panose="02020603050405020304" pitchFamily="18" charset="0"/>
              </a:rPr>
              <a:t>Se deberá difundir entre el personal de las Unidades Administrativas el riesgo que representa utilizar la plataforma de forma irresponsable, ya que falsear información podría acarrear responsabilidades de distintas índoles.</a:t>
            </a:r>
            <a:endParaRPr lang="es-MX" sz="1600" dirty="0">
              <a:solidFill>
                <a:srgbClr val="333333"/>
              </a:solidFill>
              <a:latin typeface="Montserrat" panose="00000500000000000000" pitchFamily="2" charset="0"/>
            </a:endParaRPr>
          </a:p>
          <a:p>
            <a:pPr marL="285750" indent="-285750" algn="just">
              <a:lnSpc>
                <a:spcPct val="107000"/>
              </a:lnSpc>
              <a:buFont typeface="Wingdings" panose="05000000000000000000" pitchFamily="2" charset="2"/>
              <a:buChar char="v"/>
            </a:pPr>
            <a:endParaRPr lang="es-MX" sz="1600" dirty="0">
              <a:solidFill>
                <a:srgbClr val="333333"/>
              </a:solidFill>
              <a:latin typeface="Montserrat"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2879277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C915174-62C4-4D8F-B9B3-E7692F636303}"/>
              </a:ext>
            </a:extLst>
          </p:cNvPr>
          <p:cNvSpPr txBox="1"/>
          <p:nvPr/>
        </p:nvSpPr>
        <p:spPr>
          <a:xfrm>
            <a:off x="1638300" y="2794833"/>
            <a:ext cx="8915400" cy="553998"/>
          </a:xfrm>
          <a:prstGeom prst="rect">
            <a:avLst/>
          </a:prstGeom>
          <a:noFill/>
        </p:spPr>
        <p:txBody>
          <a:bodyPr wrap="square" rtlCol="0">
            <a:spAutoFit/>
          </a:bodyPr>
          <a:lstStyle/>
          <a:p>
            <a:pPr algn="ctr"/>
            <a:r>
              <a:rPr lang="es-MX" sz="3000" b="1" dirty="0">
                <a:solidFill>
                  <a:srgbClr val="B2945E"/>
                </a:solidFill>
                <a:latin typeface="Montserrat" panose="00000500000000000000" pitchFamily="2" charset="0"/>
              </a:rPr>
              <a:t>¡ Gracias por su valiosa participación !</a:t>
            </a:r>
          </a:p>
        </p:txBody>
      </p:sp>
    </p:spTree>
    <p:extLst>
      <p:ext uri="{BB962C8B-B14F-4D97-AF65-F5344CB8AC3E}">
        <p14:creationId xmlns:p14="http://schemas.microsoft.com/office/powerpoint/2010/main" val="3937453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a:extLst>
              <a:ext uri="{FF2B5EF4-FFF2-40B4-BE49-F238E27FC236}">
                <a16:creationId xmlns:a16="http://schemas.microsoft.com/office/drawing/2014/main" id="{42A011C8-F8A9-46AA-915B-5D40676DF6BF}"/>
              </a:ext>
            </a:extLst>
          </p:cNvPr>
          <p:cNvSpPr txBox="1">
            <a:spLocks/>
          </p:cNvSpPr>
          <p:nvPr/>
        </p:nvSpPr>
        <p:spPr>
          <a:xfrm>
            <a:off x="5447928" y="1856159"/>
            <a:ext cx="6374796" cy="3577487"/>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57175" indent="-257175" defTabSz="342900">
              <a:spcBef>
                <a:spcPts val="750"/>
              </a:spcBef>
              <a:buClr>
                <a:srgbClr val="676767"/>
              </a:buClr>
              <a:buFont typeface="Wingdings" panose="05000000000000000000" pitchFamily="2" charset="2"/>
              <a:buChar char="§"/>
              <a:defRPr/>
            </a:pPr>
            <a:r>
              <a:rPr lang="es-MX" sz="2000" dirty="0">
                <a:solidFill>
                  <a:srgbClr val="000000"/>
                </a:solidFill>
                <a:latin typeface="Montserrat" panose="00000500000000000000" pitchFamily="2" charset="0"/>
              </a:rPr>
              <a:t>Dar difusión de la misión, visión y valores de la ASEA.</a:t>
            </a:r>
          </a:p>
          <a:p>
            <a:pPr marL="257175" indent="-257175" defTabSz="342900">
              <a:spcBef>
                <a:spcPts val="750"/>
              </a:spcBef>
              <a:buClr>
                <a:srgbClr val="676767"/>
              </a:buClr>
              <a:buFont typeface="Wingdings" panose="05000000000000000000" pitchFamily="2" charset="2"/>
              <a:buChar char="§"/>
              <a:defRPr/>
            </a:pPr>
            <a:r>
              <a:rPr lang="es-MX" sz="2000" dirty="0">
                <a:solidFill>
                  <a:srgbClr val="000000"/>
                </a:solidFill>
                <a:latin typeface="Montserrat" panose="00000500000000000000" pitchFamily="2" charset="0"/>
              </a:rPr>
              <a:t>Dar a conocer el código de ética de las personas Servidoras Públicas del Gobierno Federal.</a:t>
            </a:r>
          </a:p>
          <a:p>
            <a:pPr marL="257175" indent="-257175" defTabSz="342900">
              <a:spcBef>
                <a:spcPts val="750"/>
              </a:spcBef>
              <a:buClr>
                <a:srgbClr val="676767"/>
              </a:buClr>
              <a:buFont typeface="Wingdings" panose="05000000000000000000" pitchFamily="2" charset="2"/>
              <a:buChar char="§"/>
              <a:defRPr/>
            </a:pPr>
            <a:r>
              <a:rPr lang="es-MX" sz="2000" dirty="0">
                <a:solidFill>
                  <a:srgbClr val="000000"/>
                </a:solidFill>
                <a:latin typeface="Montserrat" panose="00000500000000000000" pitchFamily="2" charset="0"/>
              </a:rPr>
              <a:t>Dar a conocer el funcionamiento de la Plataforma Ciudadanos Alertadores Internos y Externos de la Corrupción</a:t>
            </a:r>
          </a:p>
          <a:p>
            <a:pPr marL="257175" indent="-257175" defTabSz="342900">
              <a:spcBef>
                <a:spcPts val="750"/>
              </a:spcBef>
              <a:buClr>
                <a:srgbClr val="676767"/>
              </a:buClr>
              <a:buFont typeface="Wingdings" panose="05000000000000000000" pitchFamily="2" charset="2"/>
              <a:buChar char="§"/>
              <a:defRPr/>
            </a:pPr>
            <a:endParaRPr lang="es-MX" sz="2000" dirty="0">
              <a:solidFill>
                <a:srgbClr val="000000"/>
              </a:solidFill>
              <a:latin typeface="Montserrat" panose="00000500000000000000" pitchFamily="2" charset="0"/>
            </a:endParaRPr>
          </a:p>
          <a:p>
            <a:pPr marL="257175" indent="-257175" defTabSz="342900">
              <a:spcBef>
                <a:spcPts val="750"/>
              </a:spcBef>
              <a:buClr>
                <a:srgbClr val="676767"/>
              </a:buClr>
              <a:buFont typeface="Wingdings" panose="05000000000000000000" pitchFamily="2" charset="2"/>
              <a:buChar char="§"/>
              <a:defRPr/>
            </a:pPr>
            <a:r>
              <a:rPr lang="es-MX" sz="2000" b="1" i="1" dirty="0">
                <a:solidFill>
                  <a:srgbClr val="000000"/>
                </a:solidFill>
                <a:latin typeface="Montserrat" panose="00000500000000000000" pitchFamily="2" charset="0"/>
              </a:rPr>
              <a:t>https://alertadores.funcionpublica.gob.mx</a:t>
            </a:r>
            <a:endParaRPr lang="es-MX" sz="2000" dirty="0">
              <a:solidFill>
                <a:srgbClr val="000000"/>
              </a:solidFill>
              <a:latin typeface="Montserrat" panose="00000500000000000000" pitchFamily="2" charset="0"/>
            </a:endParaRPr>
          </a:p>
        </p:txBody>
      </p:sp>
      <p:sp>
        <p:nvSpPr>
          <p:cNvPr id="9" name="CuadroTexto 8">
            <a:extLst>
              <a:ext uri="{FF2B5EF4-FFF2-40B4-BE49-F238E27FC236}">
                <a16:creationId xmlns:a16="http://schemas.microsoft.com/office/drawing/2014/main" id="{DD67E417-D101-474F-A440-1B2191F5D7D3}"/>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OBJETIVOS</a:t>
            </a:r>
          </a:p>
        </p:txBody>
      </p:sp>
    </p:spTree>
    <p:extLst>
      <p:ext uri="{BB962C8B-B14F-4D97-AF65-F5344CB8AC3E}">
        <p14:creationId xmlns:p14="http://schemas.microsoft.com/office/powerpoint/2010/main" val="3022776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825E60-5C1C-4251-A016-952C157D5700}"/>
              </a:ext>
            </a:extLst>
          </p:cNvPr>
          <p:cNvSpPr txBox="1"/>
          <p:nvPr/>
        </p:nvSpPr>
        <p:spPr>
          <a:xfrm>
            <a:off x="6891830" y="688836"/>
            <a:ext cx="1219200" cy="954107"/>
          </a:xfrm>
          <a:prstGeom prst="rect">
            <a:avLst/>
          </a:prstGeom>
          <a:noFill/>
          <a:ln>
            <a:noFill/>
          </a:ln>
        </p:spPr>
        <p:txBody>
          <a:bodyPr wrap="square" rtlCol="0">
            <a:spAutoFit/>
          </a:bodyPr>
          <a:lstStyle/>
          <a:p>
            <a:pPr algn="ctr"/>
            <a:r>
              <a:rPr lang="es-MX" sz="2400" b="1" dirty="0">
                <a:solidFill>
                  <a:srgbClr val="800000"/>
                </a:solidFill>
                <a:latin typeface="Montserrat" panose="00000500000000000000" pitchFamily="2" charset="0"/>
              </a:rPr>
              <a:t>Visión</a:t>
            </a:r>
          </a:p>
          <a:p>
            <a:endParaRPr lang="es-MX" sz="3200" b="1" dirty="0">
              <a:solidFill>
                <a:srgbClr val="003366"/>
              </a:solidFill>
              <a:latin typeface="Trebuchet MS" panose="020B0603020202020204" pitchFamily="34" charset="0"/>
            </a:endParaRPr>
          </a:p>
        </p:txBody>
      </p:sp>
      <p:sp>
        <p:nvSpPr>
          <p:cNvPr id="4" name="CuadroTexto 3">
            <a:extLst>
              <a:ext uri="{FF2B5EF4-FFF2-40B4-BE49-F238E27FC236}">
                <a16:creationId xmlns:a16="http://schemas.microsoft.com/office/drawing/2014/main" id="{AE4BDA71-7B3A-4453-A5D6-28F6F4960E7C}"/>
              </a:ext>
            </a:extLst>
          </p:cNvPr>
          <p:cNvSpPr txBox="1"/>
          <p:nvPr/>
        </p:nvSpPr>
        <p:spPr>
          <a:xfrm>
            <a:off x="6788735" y="3921889"/>
            <a:ext cx="1425389" cy="954107"/>
          </a:xfrm>
          <a:prstGeom prst="rect">
            <a:avLst/>
          </a:prstGeom>
          <a:noFill/>
          <a:ln>
            <a:noFill/>
          </a:ln>
        </p:spPr>
        <p:txBody>
          <a:bodyPr wrap="square" rtlCol="0">
            <a:spAutoFit/>
          </a:bodyPr>
          <a:lstStyle/>
          <a:p>
            <a:pPr algn="ctr"/>
            <a:r>
              <a:rPr lang="es-MX" sz="2400" b="1" dirty="0">
                <a:solidFill>
                  <a:srgbClr val="800000"/>
                </a:solidFill>
                <a:latin typeface="Montserrat" panose="00000500000000000000" pitchFamily="2" charset="0"/>
              </a:rPr>
              <a:t>Misión</a:t>
            </a:r>
          </a:p>
          <a:p>
            <a:endParaRPr lang="es-MX" sz="3200" b="1" dirty="0">
              <a:solidFill>
                <a:srgbClr val="003366"/>
              </a:solidFill>
              <a:latin typeface="Trebuchet MS" panose="020B0603020202020204" pitchFamily="34" charset="0"/>
            </a:endParaRPr>
          </a:p>
        </p:txBody>
      </p:sp>
      <p:sp>
        <p:nvSpPr>
          <p:cNvPr id="5" name="CuadroTexto 4">
            <a:extLst>
              <a:ext uri="{FF2B5EF4-FFF2-40B4-BE49-F238E27FC236}">
                <a16:creationId xmlns:a16="http://schemas.microsoft.com/office/drawing/2014/main" id="{3B3DA0F5-503C-45B7-B36C-525029A6B89A}"/>
              </a:ext>
            </a:extLst>
          </p:cNvPr>
          <p:cNvSpPr txBox="1"/>
          <p:nvPr/>
        </p:nvSpPr>
        <p:spPr>
          <a:xfrm>
            <a:off x="6897372" y="1134771"/>
            <a:ext cx="4022674" cy="2062103"/>
          </a:xfrm>
          <a:prstGeom prst="rect">
            <a:avLst/>
          </a:prstGeom>
          <a:noFill/>
          <a:ln>
            <a:noFill/>
          </a:ln>
        </p:spPr>
        <p:txBody>
          <a:bodyPr wrap="square" rtlCol="0">
            <a:spAutoFit/>
          </a:bodyPr>
          <a:lstStyle/>
          <a:p>
            <a:pPr algn="just"/>
            <a:r>
              <a:rPr lang="es-MX" sz="1600" dirty="0">
                <a:solidFill>
                  <a:srgbClr val="393939"/>
                </a:solidFill>
                <a:latin typeface="Montserrat" panose="00000500000000000000" pitchFamily="2" charset="0"/>
              </a:rPr>
              <a:t>Ser la Agencia reguladora del Sector Hidrocarburos líder en el mundo, garantizando que sus operaciones fortalecen la gobernanza ambiental y de seguridad industrial del Sector con acciones basadas en ciencia y con compromiso con el bienestar de las comunidades.</a:t>
            </a:r>
          </a:p>
        </p:txBody>
      </p:sp>
      <p:sp>
        <p:nvSpPr>
          <p:cNvPr id="6" name="CuadroTexto 5">
            <a:extLst>
              <a:ext uri="{FF2B5EF4-FFF2-40B4-BE49-F238E27FC236}">
                <a16:creationId xmlns:a16="http://schemas.microsoft.com/office/drawing/2014/main" id="{DEE89519-13DE-4859-AACE-C18A8EDD3DDA}"/>
              </a:ext>
            </a:extLst>
          </p:cNvPr>
          <p:cNvSpPr txBox="1"/>
          <p:nvPr/>
        </p:nvSpPr>
        <p:spPr>
          <a:xfrm>
            <a:off x="6891830" y="4398942"/>
            <a:ext cx="4022674" cy="1323439"/>
          </a:xfrm>
          <a:prstGeom prst="rect">
            <a:avLst/>
          </a:prstGeom>
          <a:noFill/>
          <a:ln>
            <a:noFill/>
          </a:ln>
        </p:spPr>
        <p:txBody>
          <a:bodyPr wrap="square" rtlCol="0">
            <a:spAutoFit/>
          </a:bodyPr>
          <a:lstStyle/>
          <a:p>
            <a:pPr algn="just"/>
            <a:r>
              <a:rPr lang="es-MX" sz="1600" dirty="0">
                <a:solidFill>
                  <a:srgbClr val="393939"/>
                </a:solidFill>
                <a:latin typeface="Montserrat" panose="00000500000000000000" pitchFamily="2" charset="0"/>
              </a:rPr>
              <a:t>Garantizar que las actividades del Sector Hidrocarburos se desarrollen con criterios de protección al ambiente, bienestar social y desarrollo económico.</a:t>
            </a:r>
          </a:p>
        </p:txBody>
      </p:sp>
      <p:pic>
        <p:nvPicPr>
          <p:cNvPr id="8" name="Imagen 7" descr="Diagrama&#10;&#10;Descripción generada automáticamente">
            <a:extLst>
              <a:ext uri="{FF2B5EF4-FFF2-40B4-BE49-F238E27FC236}">
                <a16:creationId xmlns:a16="http://schemas.microsoft.com/office/drawing/2014/main" id="{9B3A7D0F-8424-4015-BA8A-258BC7769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422" y="339374"/>
            <a:ext cx="10001250" cy="5715000"/>
          </a:xfrm>
          <a:prstGeom prst="rect">
            <a:avLst/>
          </a:prstGeom>
        </p:spPr>
      </p:pic>
    </p:spTree>
    <p:extLst>
      <p:ext uri="{BB962C8B-B14F-4D97-AF65-F5344CB8AC3E}">
        <p14:creationId xmlns:p14="http://schemas.microsoft.com/office/powerpoint/2010/main" val="4121936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magen que contiene dispositivo, indicador&#10;&#10;Descripción generada automáticamente">
            <a:extLst>
              <a:ext uri="{FF2B5EF4-FFF2-40B4-BE49-F238E27FC236}">
                <a16:creationId xmlns:a16="http://schemas.microsoft.com/office/drawing/2014/main" id="{4CF30C80-7BFF-4D37-94C1-F7D9DD3DE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87" y="280384"/>
            <a:ext cx="11020156" cy="6297232"/>
          </a:xfrm>
          <a:prstGeom prst="rect">
            <a:avLst/>
          </a:prstGeom>
        </p:spPr>
      </p:pic>
      <p:sp>
        <p:nvSpPr>
          <p:cNvPr id="3" name="TextBox 2">
            <a:extLst>
              <a:ext uri="{FF2B5EF4-FFF2-40B4-BE49-F238E27FC236}">
                <a16:creationId xmlns:a16="http://schemas.microsoft.com/office/drawing/2014/main" id="{169C3A8A-F09D-407C-A059-5868F82B06FB}"/>
              </a:ext>
            </a:extLst>
          </p:cNvPr>
          <p:cNvSpPr txBox="1"/>
          <p:nvPr/>
        </p:nvSpPr>
        <p:spPr>
          <a:xfrm>
            <a:off x="4439817" y="445813"/>
            <a:ext cx="5565045" cy="646331"/>
          </a:xfrm>
          <a:prstGeom prst="rect">
            <a:avLst/>
          </a:prstGeom>
          <a:noFill/>
        </p:spPr>
        <p:txBody>
          <a:bodyPr wrap="square" rtlCol="0" anchor="ctr">
            <a:spAutoFit/>
          </a:bodyPr>
          <a:lstStyle/>
          <a:p>
            <a:r>
              <a:rPr lang="es-MX" sz="2000" b="1" dirty="0">
                <a:solidFill>
                  <a:srgbClr val="800000"/>
                </a:solidFill>
                <a:latin typeface="Montserrat" panose="00000500000000000000" pitchFamily="2" charset="0"/>
              </a:rPr>
              <a:t>Profesionalismo</a:t>
            </a:r>
            <a:endParaRPr lang="es-MX" sz="3200" b="1" dirty="0">
              <a:solidFill>
                <a:srgbClr val="800000"/>
              </a:solidFill>
              <a:latin typeface="Trebuchet MS" panose="020B0603020202020204" pitchFamily="34" charset="0"/>
            </a:endParaRPr>
          </a:p>
          <a:p>
            <a:r>
              <a:rPr lang="es-MX" sz="1600" dirty="0">
                <a:latin typeface="Montserrat" panose="00000500000000000000" pitchFamily="2" charset="0"/>
              </a:rPr>
              <a:t>Trabajamos con ética, conocimiento y experiencia.</a:t>
            </a:r>
          </a:p>
        </p:txBody>
      </p:sp>
      <p:sp>
        <p:nvSpPr>
          <p:cNvPr id="4" name="CuadroTexto 3">
            <a:extLst>
              <a:ext uri="{FF2B5EF4-FFF2-40B4-BE49-F238E27FC236}">
                <a16:creationId xmlns:a16="http://schemas.microsoft.com/office/drawing/2014/main" id="{8F084456-C6B3-4D8A-8227-B6CED7A67A13}"/>
              </a:ext>
            </a:extLst>
          </p:cNvPr>
          <p:cNvSpPr txBox="1"/>
          <p:nvPr/>
        </p:nvSpPr>
        <p:spPr>
          <a:xfrm>
            <a:off x="5690401" y="1375280"/>
            <a:ext cx="4314460" cy="646331"/>
          </a:xfrm>
          <a:prstGeom prst="rect">
            <a:avLst/>
          </a:prstGeom>
          <a:noFill/>
          <a:ln>
            <a:noFill/>
          </a:ln>
        </p:spPr>
        <p:txBody>
          <a:bodyPr wrap="square" rtlCol="0">
            <a:spAutoFit/>
          </a:bodyPr>
          <a:lstStyle/>
          <a:p>
            <a:r>
              <a:rPr lang="es-MX" sz="2000" b="1" dirty="0">
                <a:solidFill>
                  <a:srgbClr val="800000"/>
                </a:solidFill>
                <a:latin typeface="Montserrat" panose="00000500000000000000" pitchFamily="2" charset="0"/>
              </a:rPr>
              <a:t>Transparencia </a:t>
            </a:r>
          </a:p>
          <a:p>
            <a:r>
              <a:rPr lang="es-MX" sz="1600" dirty="0">
                <a:latin typeface="Montserrat Light" panose="00000400000000000000" pitchFamily="2" charset="0"/>
              </a:rPr>
              <a:t>Lo que hacemos es público y accesible.</a:t>
            </a:r>
            <a:endParaRPr lang="es-MX" sz="1600" b="1" dirty="0">
              <a:solidFill>
                <a:srgbClr val="003366"/>
              </a:solidFill>
              <a:latin typeface="Trebuchet MS" panose="020B0603020202020204" pitchFamily="34" charset="0"/>
            </a:endParaRPr>
          </a:p>
        </p:txBody>
      </p:sp>
      <p:sp>
        <p:nvSpPr>
          <p:cNvPr id="5" name="CuadroTexto 4">
            <a:extLst>
              <a:ext uri="{FF2B5EF4-FFF2-40B4-BE49-F238E27FC236}">
                <a16:creationId xmlns:a16="http://schemas.microsoft.com/office/drawing/2014/main" id="{5559684D-F2C3-45AB-BCF9-49B61C952BD2}"/>
              </a:ext>
            </a:extLst>
          </p:cNvPr>
          <p:cNvSpPr txBox="1"/>
          <p:nvPr/>
        </p:nvSpPr>
        <p:spPr>
          <a:xfrm>
            <a:off x="6467865" y="4175561"/>
            <a:ext cx="3942596" cy="892552"/>
          </a:xfrm>
          <a:prstGeom prst="rect">
            <a:avLst/>
          </a:prstGeom>
          <a:noFill/>
          <a:ln>
            <a:noFill/>
          </a:ln>
        </p:spPr>
        <p:txBody>
          <a:bodyPr wrap="square" rtlCol="0">
            <a:spAutoFit/>
          </a:bodyPr>
          <a:lstStyle/>
          <a:p>
            <a:r>
              <a:rPr lang="es-MX" sz="2000" b="1" dirty="0">
                <a:solidFill>
                  <a:srgbClr val="800000"/>
                </a:solidFill>
                <a:latin typeface="Montserrat" panose="00000500000000000000" pitchFamily="2" charset="0"/>
              </a:rPr>
              <a:t>Imparcialidad </a:t>
            </a:r>
          </a:p>
          <a:p>
            <a:r>
              <a:rPr lang="es-MX" sz="1600" dirty="0">
                <a:latin typeface="Montserrat Light" panose="00000400000000000000" pitchFamily="2" charset="0"/>
              </a:rPr>
              <a:t>Tomamos decisiones sustentadas en criterios objetivos.</a:t>
            </a:r>
            <a:endParaRPr lang="es-MX" sz="1600" b="1" dirty="0">
              <a:solidFill>
                <a:srgbClr val="003366"/>
              </a:solidFill>
              <a:latin typeface="Trebuchet MS" panose="020B0603020202020204" pitchFamily="34" charset="0"/>
            </a:endParaRPr>
          </a:p>
        </p:txBody>
      </p:sp>
      <p:sp>
        <p:nvSpPr>
          <p:cNvPr id="6" name="CuadroTexto 5">
            <a:extLst>
              <a:ext uri="{FF2B5EF4-FFF2-40B4-BE49-F238E27FC236}">
                <a16:creationId xmlns:a16="http://schemas.microsoft.com/office/drawing/2014/main" id="{59062344-2B5D-456F-843B-08292D8AAEF7}"/>
              </a:ext>
            </a:extLst>
          </p:cNvPr>
          <p:cNvSpPr txBox="1"/>
          <p:nvPr/>
        </p:nvSpPr>
        <p:spPr>
          <a:xfrm>
            <a:off x="6096000" y="5641539"/>
            <a:ext cx="4314460" cy="646331"/>
          </a:xfrm>
          <a:prstGeom prst="rect">
            <a:avLst/>
          </a:prstGeom>
          <a:noFill/>
          <a:ln>
            <a:noFill/>
          </a:ln>
        </p:spPr>
        <p:txBody>
          <a:bodyPr wrap="square" rtlCol="0">
            <a:spAutoFit/>
          </a:bodyPr>
          <a:lstStyle/>
          <a:p>
            <a:r>
              <a:rPr lang="es-MX" sz="2000" b="1" dirty="0">
                <a:solidFill>
                  <a:srgbClr val="800000"/>
                </a:solidFill>
                <a:latin typeface="Montserrat" panose="00000500000000000000" pitchFamily="2" charset="0"/>
              </a:rPr>
              <a:t>Oportunidad </a:t>
            </a:r>
          </a:p>
          <a:p>
            <a:r>
              <a:rPr lang="es-MX" sz="1600" dirty="0">
                <a:latin typeface="Montserrat Light" panose="00000400000000000000" pitchFamily="2" charset="0"/>
              </a:rPr>
              <a:t>Actuamos bien y a tiempo.</a:t>
            </a:r>
            <a:endParaRPr lang="es-MX" sz="3200" b="1" dirty="0">
              <a:solidFill>
                <a:srgbClr val="003366"/>
              </a:solidFill>
              <a:latin typeface="Trebuchet MS" panose="020B0603020202020204" pitchFamily="34" charset="0"/>
            </a:endParaRPr>
          </a:p>
        </p:txBody>
      </p:sp>
      <p:sp>
        <p:nvSpPr>
          <p:cNvPr id="7" name="CuadroTexto 6">
            <a:extLst>
              <a:ext uri="{FF2B5EF4-FFF2-40B4-BE49-F238E27FC236}">
                <a16:creationId xmlns:a16="http://schemas.microsoft.com/office/drawing/2014/main" id="{902AD28D-6416-435B-B3ED-4959A1E2D688}"/>
              </a:ext>
            </a:extLst>
          </p:cNvPr>
          <p:cNvSpPr txBox="1"/>
          <p:nvPr/>
        </p:nvSpPr>
        <p:spPr>
          <a:xfrm>
            <a:off x="7222339" y="2536448"/>
            <a:ext cx="3276943" cy="892552"/>
          </a:xfrm>
          <a:prstGeom prst="rect">
            <a:avLst/>
          </a:prstGeom>
          <a:noFill/>
          <a:ln>
            <a:noFill/>
          </a:ln>
        </p:spPr>
        <p:txBody>
          <a:bodyPr wrap="square" rtlCol="0">
            <a:spAutoFit/>
          </a:bodyPr>
          <a:lstStyle/>
          <a:p>
            <a:r>
              <a:rPr lang="es-MX" sz="2000" b="1" dirty="0">
                <a:solidFill>
                  <a:srgbClr val="800000"/>
                </a:solidFill>
                <a:latin typeface="Montserrat" panose="00000500000000000000" pitchFamily="2" charset="0"/>
              </a:rPr>
              <a:t>Honestidad </a:t>
            </a:r>
          </a:p>
          <a:p>
            <a:r>
              <a:rPr lang="es-MX" sz="1600" dirty="0">
                <a:latin typeface="Montserrat Light" panose="00000400000000000000" pitchFamily="2" charset="0"/>
              </a:rPr>
              <a:t>La rectitud y congruencia guían nuestro desempeño.</a:t>
            </a:r>
            <a:endParaRPr lang="es-MX" sz="1600" b="1" dirty="0">
              <a:solidFill>
                <a:srgbClr val="003366"/>
              </a:solidFill>
              <a:latin typeface="Trebuchet MS" panose="020B0603020202020204" pitchFamily="34" charset="0"/>
            </a:endParaRPr>
          </a:p>
        </p:txBody>
      </p:sp>
      <p:sp>
        <p:nvSpPr>
          <p:cNvPr id="8" name="CuadroTexto 7">
            <a:extLst>
              <a:ext uri="{FF2B5EF4-FFF2-40B4-BE49-F238E27FC236}">
                <a16:creationId xmlns:a16="http://schemas.microsoft.com/office/drawing/2014/main" id="{25C53054-8562-4F27-98AA-37CCBC348834}"/>
              </a:ext>
            </a:extLst>
          </p:cNvPr>
          <p:cNvSpPr txBox="1"/>
          <p:nvPr/>
        </p:nvSpPr>
        <p:spPr>
          <a:xfrm>
            <a:off x="2914978" y="3500718"/>
            <a:ext cx="1436914" cy="369332"/>
          </a:xfrm>
          <a:prstGeom prst="rect">
            <a:avLst/>
          </a:prstGeom>
          <a:noFill/>
        </p:spPr>
        <p:txBody>
          <a:bodyPr wrap="square" rtlCol="0">
            <a:spAutoFit/>
          </a:bodyPr>
          <a:lstStyle/>
          <a:p>
            <a:r>
              <a:rPr lang="es-MX" b="1" dirty="0">
                <a:solidFill>
                  <a:srgbClr val="800000"/>
                </a:solidFill>
                <a:latin typeface="Montserrat" panose="00000500000000000000" pitchFamily="2" charset="0"/>
              </a:rPr>
              <a:t>VALORES</a:t>
            </a:r>
            <a:endParaRPr lang="es-MX" dirty="0">
              <a:solidFill>
                <a:srgbClr val="800000"/>
              </a:solidFill>
            </a:endParaRPr>
          </a:p>
        </p:txBody>
      </p:sp>
    </p:spTree>
    <p:extLst>
      <p:ext uri="{BB962C8B-B14F-4D97-AF65-F5344CB8AC3E}">
        <p14:creationId xmlns:p14="http://schemas.microsoft.com/office/powerpoint/2010/main" val="1305554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a:extLst>
              <a:ext uri="{FF2B5EF4-FFF2-40B4-BE49-F238E27FC236}">
                <a16:creationId xmlns:a16="http://schemas.microsoft.com/office/drawing/2014/main" id="{F1BFF018-D32D-4EA8-9AD2-3551D597B2EE}"/>
              </a:ext>
            </a:extLst>
          </p:cNvPr>
          <p:cNvSpPr txBox="1">
            <a:spLocks/>
          </p:cNvSpPr>
          <p:nvPr/>
        </p:nvSpPr>
        <p:spPr>
          <a:xfrm>
            <a:off x="1448873" y="5002090"/>
            <a:ext cx="3132406" cy="1627269"/>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42900">
              <a:spcBef>
                <a:spcPts val="750"/>
              </a:spcBef>
              <a:buClr>
                <a:srgbClr val="676767"/>
              </a:buClr>
              <a:buNone/>
              <a:defRPr/>
            </a:pPr>
            <a:r>
              <a:rPr lang="es-MX" sz="1600" dirty="0">
                <a:solidFill>
                  <a:srgbClr val="000000"/>
                </a:solidFill>
                <a:latin typeface="Montserrat" panose="00000500000000000000" pitchFamily="2" charset="0"/>
              </a:rPr>
              <a:t>Que como personas servidoras, nos ORIENTEN a aspirar a la EXCELENCIA en:</a:t>
            </a:r>
          </a:p>
        </p:txBody>
      </p:sp>
      <p:sp>
        <p:nvSpPr>
          <p:cNvPr id="9" name="2 Marcador de contenido">
            <a:extLst>
              <a:ext uri="{FF2B5EF4-FFF2-40B4-BE49-F238E27FC236}">
                <a16:creationId xmlns:a16="http://schemas.microsoft.com/office/drawing/2014/main" id="{D0BEF7A0-31BF-43BB-A44F-05AD8380B9AA}"/>
              </a:ext>
            </a:extLst>
          </p:cNvPr>
          <p:cNvSpPr txBox="1">
            <a:spLocks/>
          </p:cNvSpPr>
          <p:nvPr/>
        </p:nvSpPr>
        <p:spPr>
          <a:xfrm>
            <a:off x="0" y="1569790"/>
            <a:ext cx="12192000" cy="435701"/>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defTabSz="342900">
              <a:spcBef>
                <a:spcPts val="750"/>
              </a:spcBef>
              <a:buClr>
                <a:srgbClr val="676767"/>
              </a:buClr>
              <a:buNone/>
              <a:defRPr/>
            </a:pPr>
            <a:r>
              <a:rPr lang="es-MX" sz="1600" dirty="0">
                <a:solidFill>
                  <a:srgbClr val="000000"/>
                </a:solidFill>
                <a:latin typeface="Montserrat" panose="00000500000000000000" pitchFamily="2" charset="0"/>
              </a:rPr>
              <a:t>Nuestro Código de Ética tiene por OBJETO establecer un conjunto de:</a:t>
            </a:r>
          </a:p>
        </p:txBody>
      </p:sp>
      <p:pic>
        <p:nvPicPr>
          <p:cNvPr id="12" name="Imagen 11" descr="Imagen que contiene espejo, luz&#10;&#10;Descripción generada automáticamente">
            <a:extLst>
              <a:ext uri="{FF2B5EF4-FFF2-40B4-BE49-F238E27FC236}">
                <a16:creationId xmlns:a16="http://schemas.microsoft.com/office/drawing/2014/main" id="{E496E404-24FB-4283-BFA8-3BC0D31B3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785" y="1969477"/>
            <a:ext cx="2690444" cy="2690444"/>
          </a:xfrm>
          <a:prstGeom prst="rect">
            <a:avLst/>
          </a:prstGeom>
        </p:spPr>
      </p:pic>
      <p:pic>
        <p:nvPicPr>
          <p:cNvPr id="14" name="Imagen 13" descr="Imagen que contiene Forma&#10;&#10;Descripción generada automáticamente">
            <a:extLst>
              <a:ext uri="{FF2B5EF4-FFF2-40B4-BE49-F238E27FC236}">
                <a16:creationId xmlns:a16="http://schemas.microsoft.com/office/drawing/2014/main" id="{7C236497-8F47-40F9-AE50-01CBA86CE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653" y="1953290"/>
            <a:ext cx="2690444" cy="2608917"/>
          </a:xfrm>
          <a:prstGeom prst="rect">
            <a:avLst/>
          </a:prstGeom>
        </p:spPr>
      </p:pic>
      <p:pic>
        <p:nvPicPr>
          <p:cNvPr id="16" name="Imagen 15" descr="Imagen que contiene objeto, espejo, luz&#10;&#10;Descripción generada automáticamente">
            <a:extLst>
              <a:ext uri="{FF2B5EF4-FFF2-40B4-BE49-F238E27FC236}">
                <a16:creationId xmlns:a16="http://schemas.microsoft.com/office/drawing/2014/main" id="{BBE6769A-859E-4E38-8B63-774A7711E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6" y="1969477"/>
            <a:ext cx="2690444" cy="2690444"/>
          </a:xfrm>
          <a:prstGeom prst="rect">
            <a:avLst/>
          </a:prstGeom>
        </p:spPr>
      </p:pic>
      <p:sp>
        <p:nvSpPr>
          <p:cNvPr id="17" name="CuadroTexto 16">
            <a:extLst>
              <a:ext uri="{FF2B5EF4-FFF2-40B4-BE49-F238E27FC236}">
                <a16:creationId xmlns:a16="http://schemas.microsoft.com/office/drawing/2014/main" id="{8A472E36-B045-4B4F-A269-BBF0EDD3966C}"/>
              </a:ext>
            </a:extLst>
          </p:cNvPr>
          <p:cNvSpPr txBox="1"/>
          <p:nvPr/>
        </p:nvSpPr>
        <p:spPr>
          <a:xfrm>
            <a:off x="1593278" y="2843503"/>
            <a:ext cx="1906068" cy="369332"/>
          </a:xfrm>
          <a:prstGeom prst="rect">
            <a:avLst/>
          </a:prstGeom>
          <a:noFill/>
        </p:spPr>
        <p:txBody>
          <a:bodyPr wrap="square" rtlCol="0">
            <a:spAutoFit/>
          </a:bodyPr>
          <a:lstStyle/>
          <a:p>
            <a:pPr algn="ctr"/>
            <a:r>
              <a:rPr lang="es-MX" b="1" dirty="0"/>
              <a:t>PRINCIPIOS</a:t>
            </a:r>
          </a:p>
        </p:txBody>
      </p:sp>
      <p:sp>
        <p:nvSpPr>
          <p:cNvPr id="18" name="CuadroTexto 17">
            <a:extLst>
              <a:ext uri="{FF2B5EF4-FFF2-40B4-BE49-F238E27FC236}">
                <a16:creationId xmlns:a16="http://schemas.microsoft.com/office/drawing/2014/main" id="{AD46948F-7BB9-4C3F-AA76-792F922BEF70}"/>
              </a:ext>
            </a:extLst>
          </p:cNvPr>
          <p:cNvSpPr txBox="1"/>
          <p:nvPr/>
        </p:nvSpPr>
        <p:spPr>
          <a:xfrm>
            <a:off x="5097015" y="2814310"/>
            <a:ext cx="1906068" cy="369332"/>
          </a:xfrm>
          <a:prstGeom prst="rect">
            <a:avLst/>
          </a:prstGeom>
          <a:noFill/>
        </p:spPr>
        <p:txBody>
          <a:bodyPr wrap="square" rtlCol="0">
            <a:spAutoFit/>
          </a:bodyPr>
          <a:lstStyle/>
          <a:p>
            <a:pPr algn="ctr"/>
            <a:r>
              <a:rPr lang="es-MX" b="1" dirty="0"/>
              <a:t>VALORES</a:t>
            </a:r>
          </a:p>
        </p:txBody>
      </p:sp>
      <p:sp>
        <p:nvSpPr>
          <p:cNvPr id="19" name="CuadroTexto 18">
            <a:extLst>
              <a:ext uri="{FF2B5EF4-FFF2-40B4-BE49-F238E27FC236}">
                <a16:creationId xmlns:a16="http://schemas.microsoft.com/office/drawing/2014/main" id="{5B5D6FD3-DFDA-462C-8CDF-7F0391465547}"/>
              </a:ext>
            </a:extLst>
          </p:cNvPr>
          <p:cNvSpPr txBox="1"/>
          <p:nvPr/>
        </p:nvSpPr>
        <p:spPr>
          <a:xfrm>
            <a:off x="8527903" y="2772576"/>
            <a:ext cx="1906069" cy="646331"/>
          </a:xfrm>
          <a:prstGeom prst="rect">
            <a:avLst/>
          </a:prstGeom>
          <a:noFill/>
        </p:spPr>
        <p:txBody>
          <a:bodyPr wrap="square" rtlCol="0">
            <a:spAutoFit/>
          </a:bodyPr>
          <a:lstStyle/>
          <a:p>
            <a:pPr algn="ctr"/>
            <a:r>
              <a:rPr lang="es-MX" b="1" dirty="0"/>
              <a:t>REGLAS DE INTEGRIDAD</a:t>
            </a:r>
          </a:p>
        </p:txBody>
      </p:sp>
      <p:pic>
        <p:nvPicPr>
          <p:cNvPr id="20" name="Imagen 19" descr="Imagen que contiene objeto, espejo, luz&#10;&#10;Descripción generada automáticamente">
            <a:extLst>
              <a:ext uri="{FF2B5EF4-FFF2-40B4-BE49-F238E27FC236}">
                <a16:creationId xmlns:a16="http://schemas.microsoft.com/office/drawing/2014/main" id="{306CACA0-64C7-4720-B3BC-99B449FC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2639" y="4302445"/>
            <a:ext cx="2690444" cy="2690444"/>
          </a:xfrm>
          <a:prstGeom prst="rect">
            <a:avLst/>
          </a:prstGeom>
        </p:spPr>
      </p:pic>
      <p:sp>
        <p:nvSpPr>
          <p:cNvPr id="21" name="CuadroTexto 20">
            <a:extLst>
              <a:ext uri="{FF2B5EF4-FFF2-40B4-BE49-F238E27FC236}">
                <a16:creationId xmlns:a16="http://schemas.microsoft.com/office/drawing/2014/main" id="{AAA6846A-1519-4ED2-8830-C8EE9B3FB25C}"/>
              </a:ext>
            </a:extLst>
          </p:cNvPr>
          <p:cNvSpPr txBox="1"/>
          <p:nvPr/>
        </p:nvSpPr>
        <p:spPr>
          <a:xfrm>
            <a:off x="4892639" y="5059136"/>
            <a:ext cx="1906069" cy="923330"/>
          </a:xfrm>
          <a:prstGeom prst="rect">
            <a:avLst/>
          </a:prstGeom>
          <a:noFill/>
        </p:spPr>
        <p:txBody>
          <a:bodyPr wrap="square" rtlCol="0">
            <a:spAutoFit/>
          </a:bodyPr>
          <a:lstStyle/>
          <a:p>
            <a:pPr algn="ctr"/>
            <a:r>
              <a:rPr lang="es-MX" dirty="0"/>
              <a:t>El desempeño de nuestras funciones</a:t>
            </a:r>
          </a:p>
        </p:txBody>
      </p:sp>
      <p:pic>
        <p:nvPicPr>
          <p:cNvPr id="22" name="Imagen 21" descr="Imagen que contiene objeto, espejo, luz&#10;&#10;Descripción generada automáticamente">
            <a:extLst>
              <a:ext uri="{FF2B5EF4-FFF2-40B4-BE49-F238E27FC236}">
                <a16:creationId xmlns:a16="http://schemas.microsoft.com/office/drawing/2014/main" id="{69607ADB-35BA-4E85-B10F-DB0572A1A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084" y="4306595"/>
            <a:ext cx="2690444" cy="2690444"/>
          </a:xfrm>
          <a:prstGeom prst="rect">
            <a:avLst/>
          </a:prstGeom>
        </p:spPr>
      </p:pic>
      <p:sp>
        <p:nvSpPr>
          <p:cNvPr id="23" name="CuadroTexto 22">
            <a:extLst>
              <a:ext uri="{FF2B5EF4-FFF2-40B4-BE49-F238E27FC236}">
                <a16:creationId xmlns:a16="http://schemas.microsoft.com/office/drawing/2014/main" id="{01C1263D-040C-4890-B993-CDF719039F94}"/>
              </a:ext>
            </a:extLst>
          </p:cNvPr>
          <p:cNvSpPr txBox="1"/>
          <p:nvPr/>
        </p:nvSpPr>
        <p:spPr>
          <a:xfrm>
            <a:off x="7733084" y="5063286"/>
            <a:ext cx="1906069" cy="923330"/>
          </a:xfrm>
          <a:prstGeom prst="rect">
            <a:avLst/>
          </a:prstGeom>
          <a:noFill/>
        </p:spPr>
        <p:txBody>
          <a:bodyPr wrap="square" rtlCol="0">
            <a:spAutoFit/>
          </a:bodyPr>
          <a:lstStyle/>
          <a:p>
            <a:pPr algn="ctr"/>
            <a:r>
              <a:rPr lang="es-MX" dirty="0"/>
              <a:t>La toma de decisiones cotidianas</a:t>
            </a:r>
          </a:p>
        </p:txBody>
      </p:sp>
      <p:sp>
        <p:nvSpPr>
          <p:cNvPr id="24" name="CuadroTexto 23">
            <a:extLst>
              <a:ext uri="{FF2B5EF4-FFF2-40B4-BE49-F238E27FC236}">
                <a16:creationId xmlns:a16="http://schemas.microsoft.com/office/drawing/2014/main" id="{CA17BABA-C383-4523-B7D2-686A06E50973}"/>
              </a:ext>
            </a:extLst>
          </p:cNvPr>
          <p:cNvSpPr txBox="1"/>
          <p:nvPr/>
        </p:nvSpPr>
        <p:spPr>
          <a:xfrm>
            <a:off x="327962" y="647697"/>
            <a:ext cx="8042316" cy="769441"/>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CÓDIGO DE ÉTICA DE LAS PERSONAS SERVIDORAS PÚBLICAS DEL GOBIERNO FEDERAL</a:t>
            </a:r>
          </a:p>
        </p:txBody>
      </p:sp>
    </p:spTree>
    <p:extLst>
      <p:ext uri="{BB962C8B-B14F-4D97-AF65-F5344CB8AC3E}">
        <p14:creationId xmlns:p14="http://schemas.microsoft.com/office/powerpoint/2010/main" val="2103060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EB697D3-D93B-445D-99BE-BD23A81FBFF0}"/>
              </a:ext>
            </a:extLst>
          </p:cNvPr>
          <p:cNvSpPr txBox="1"/>
          <p:nvPr/>
        </p:nvSpPr>
        <p:spPr>
          <a:xfrm>
            <a:off x="499256" y="354234"/>
            <a:ext cx="7871021" cy="400110"/>
          </a:xfrm>
          <a:prstGeom prst="rect">
            <a:avLst/>
          </a:prstGeom>
          <a:noFill/>
        </p:spPr>
        <p:txBody>
          <a:bodyPr wrap="square" rtlCol="0">
            <a:spAutoFit/>
          </a:bodyPr>
          <a:lstStyle/>
          <a:p>
            <a:r>
              <a:rPr lang="es-MX" sz="2000" b="1" dirty="0">
                <a:solidFill>
                  <a:srgbClr val="9D2449"/>
                </a:solidFill>
                <a:latin typeface="Montserrat" panose="00000500000000000000" pitchFamily="2" charset="0"/>
              </a:rPr>
              <a:t>PRINCIPIOS Y VALORES DEL SERVICIO PÚBLICO</a:t>
            </a:r>
          </a:p>
        </p:txBody>
      </p:sp>
      <p:sp>
        <p:nvSpPr>
          <p:cNvPr id="3" name="2 Marcador de contenido">
            <a:extLst>
              <a:ext uri="{FF2B5EF4-FFF2-40B4-BE49-F238E27FC236}">
                <a16:creationId xmlns:a16="http://schemas.microsoft.com/office/drawing/2014/main" id="{7BD49406-40AB-406A-8807-05A32C8BD3FB}"/>
              </a:ext>
            </a:extLst>
          </p:cNvPr>
          <p:cNvSpPr txBox="1">
            <a:spLocks/>
          </p:cNvSpPr>
          <p:nvPr/>
        </p:nvSpPr>
        <p:spPr>
          <a:xfrm>
            <a:off x="0" y="2011429"/>
            <a:ext cx="12192000" cy="555926"/>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defTabSz="342900">
              <a:spcBef>
                <a:spcPts val="750"/>
              </a:spcBef>
              <a:buClr>
                <a:srgbClr val="676767"/>
              </a:buClr>
              <a:buNone/>
              <a:defRPr/>
            </a:pPr>
            <a:r>
              <a:rPr lang="es-MX" dirty="0">
                <a:solidFill>
                  <a:srgbClr val="000000"/>
                </a:solidFill>
                <a:latin typeface="Montserrat" panose="00000500000000000000" pitchFamily="2" charset="0"/>
              </a:rPr>
              <a:t>Nuestra ética pública se regirá por los Principios Constitucionales de:</a:t>
            </a:r>
          </a:p>
        </p:txBody>
      </p:sp>
      <p:pic>
        <p:nvPicPr>
          <p:cNvPr id="5" name="Imagen 4" descr="Forma, Círculo&#10;&#10;Descripción generada automáticamente">
            <a:extLst>
              <a:ext uri="{FF2B5EF4-FFF2-40B4-BE49-F238E27FC236}">
                <a16:creationId xmlns:a16="http://schemas.microsoft.com/office/drawing/2014/main" id="{A3D251A4-A522-44E1-A925-6999A7E90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04" y="2757057"/>
            <a:ext cx="2193740" cy="2012491"/>
          </a:xfrm>
          <a:prstGeom prst="rect">
            <a:avLst/>
          </a:prstGeom>
        </p:spPr>
      </p:pic>
      <p:pic>
        <p:nvPicPr>
          <p:cNvPr id="6" name="Imagen 5" descr="Forma, Círculo&#10;&#10;Descripción generada automáticamente">
            <a:extLst>
              <a:ext uri="{FF2B5EF4-FFF2-40B4-BE49-F238E27FC236}">
                <a16:creationId xmlns:a16="http://schemas.microsoft.com/office/drawing/2014/main" id="{AC776021-C26F-4678-A93B-3840200A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014" y="2757057"/>
            <a:ext cx="2193740" cy="2012491"/>
          </a:xfrm>
          <a:prstGeom prst="rect">
            <a:avLst/>
          </a:prstGeom>
        </p:spPr>
      </p:pic>
      <p:pic>
        <p:nvPicPr>
          <p:cNvPr id="7" name="Imagen 6" descr="Forma, Círculo&#10;&#10;Descripción generada automáticamente">
            <a:extLst>
              <a:ext uri="{FF2B5EF4-FFF2-40B4-BE49-F238E27FC236}">
                <a16:creationId xmlns:a16="http://schemas.microsoft.com/office/drawing/2014/main" id="{84FC3FA6-53F1-477F-9907-4A4C69C9D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976" y="2757056"/>
            <a:ext cx="2193740" cy="2012491"/>
          </a:xfrm>
          <a:prstGeom prst="rect">
            <a:avLst/>
          </a:prstGeom>
        </p:spPr>
      </p:pic>
      <p:pic>
        <p:nvPicPr>
          <p:cNvPr id="8" name="Imagen 7" descr="Forma, Círculo&#10;&#10;Descripción generada automáticamente">
            <a:extLst>
              <a:ext uri="{FF2B5EF4-FFF2-40B4-BE49-F238E27FC236}">
                <a16:creationId xmlns:a16="http://schemas.microsoft.com/office/drawing/2014/main" id="{24E61547-0D79-4BFF-8518-649420B42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178" y="2757055"/>
            <a:ext cx="2193740" cy="2012491"/>
          </a:xfrm>
          <a:prstGeom prst="rect">
            <a:avLst/>
          </a:prstGeom>
        </p:spPr>
      </p:pic>
      <p:pic>
        <p:nvPicPr>
          <p:cNvPr id="9" name="Imagen 8" descr="Forma, Círculo&#10;&#10;Descripción generada automáticamente">
            <a:extLst>
              <a:ext uri="{FF2B5EF4-FFF2-40B4-BE49-F238E27FC236}">
                <a16:creationId xmlns:a16="http://schemas.microsoft.com/office/drawing/2014/main" id="{C08D8440-AFF6-48B2-9406-79018E09D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583" y="2757054"/>
            <a:ext cx="2193740" cy="2012491"/>
          </a:xfrm>
          <a:prstGeom prst="rect">
            <a:avLst/>
          </a:prstGeom>
        </p:spPr>
      </p:pic>
      <p:sp>
        <p:nvSpPr>
          <p:cNvPr id="11" name="CuadroTexto 10">
            <a:extLst>
              <a:ext uri="{FF2B5EF4-FFF2-40B4-BE49-F238E27FC236}">
                <a16:creationId xmlns:a16="http://schemas.microsoft.com/office/drawing/2014/main" id="{45FEBA2B-6CEF-4865-A1DF-1E3D289CD195}"/>
              </a:ext>
            </a:extLst>
          </p:cNvPr>
          <p:cNvSpPr txBox="1"/>
          <p:nvPr/>
        </p:nvSpPr>
        <p:spPr>
          <a:xfrm>
            <a:off x="493752" y="3578633"/>
            <a:ext cx="1906068" cy="323165"/>
          </a:xfrm>
          <a:prstGeom prst="rect">
            <a:avLst/>
          </a:prstGeom>
          <a:noFill/>
        </p:spPr>
        <p:txBody>
          <a:bodyPr wrap="square" rtlCol="0">
            <a:spAutoFit/>
          </a:bodyPr>
          <a:lstStyle/>
          <a:p>
            <a:pPr algn="ctr"/>
            <a:r>
              <a:rPr lang="es-MX" sz="1500" b="1" dirty="0"/>
              <a:t>LEGALIDAD</a:t>
            </a:r>
          </a:p>
        </p:txBody>
      </p:sp>
      <p:sp>
        <p:nvSpPr>
          <p:cNvPr id="13" name="CuadroTexto 12">
            <a:extLst>
              <a:ext uri="{FF2B5EF4-FFF2-40B4-BE49-F238E27FC236}">
                <a16:creationId xmlns:a16="http://schemas.microsoft.com/office/drawing/2014/main" id="{F0BE46E3-E995-41C0-90AF-81F97B31B7CF}"/>
              </a:ext>
            </a:extLst>
          </p:cNvPr>
          <p:cNvSpPr txBox="1"/>
          <p:nvPr/>
        </p:nvSpPr>
        <p:spPr>
          <a:xfrm>
            <a:off x="2740014" y="3543464"/>
            <a:ext cx="1906068" cy="323165"/>
          </a:xfrm>
          <a:prstGeom prst="rect">
            <a:avLst/>
          </a:prstGeom>
          <a:noFill/>
        </p:spPr>
        <p:txBody>
          <a:bodyPr wrap="square" rtlCol="0">
            <a:spAutoFit/>
          </a:bodyPr>
          <a:lstStyle/>
          <a:p>
            <a:pPr algn="ctr"/>
            <a:r>
              <a:rPr lang="es-MX" sz="1500" b="1" dirty="0"/>
              <a:t>HONRADEZ</a:t>
            </a:r>
          </a:p>
        </p:txBody>
      </p:sp>
      <p:sp>
        <p:nvSpPr>
          <p:cNvPr id="14" name="CuadroTexto 13">
            <a:extLst>
              <a:ext uri="{FF2B5EF4-FFF2-40B4-BE49-F238E27FC236}">
                <a16:creationId xmlns:a16="http://schemas.microsoft.com/office/drawing/2014/main" id="{B2F24AF8-45D1-47C1-8803-3DC966B4481E}"/>
              </a:ext>
            </a:extLst>
          </p:cNvPr>
          <p:cNvSpPr txBox="1"/>
          <p:nvPr/>
        </p:nvSpPr>
        <p:spPr>
          <a:xfrm>
            <a:off x="4933754" y="3543464"/>
            <a:ext cx="1906068" cy="323165"/>
          </a:xfrm>
          <a:prstGeom prst="rect">
            <a:avLst/>
          </a:prstGeom>
          <a:noFill/>
        </p:spPr>
        <p:txBody>
          <a:bodyPr wrap="square" rtlCol="0">
            <a:spAutoFit/>
          </a:bodyPr>
          <a:lstStyle/>
          <a:p>
            <a:pPr algn="ctr"/>
            <a:r>
              <a:rPr lang="es-MX" sz="1500" b="1" dirty="0"/>
              <a:t>LEALTAD</a:t>
            </a:r>
          </a:p>
        </p:txBody>
      </p:sp>
      <p:sp>
        <p:nvSpPr>
          <p:cNvPr id="15" name="CuadroTexto 14">
            <a:extLst>
              <a:ext uri="{FF2B5EF4-FFF2-40B4-BE49-F238E27FC236}">
                <a16:creationId xmlns:a16="http://schemas.microsoft.com/office/drawing/2014/main" id="{3004D086-D984-4F11-8523-6990FF5830E3}"/>
              </a:ext>
            </a:extLst>
          </p:cNvPr>
          <p:cNvSpPr txBox="1"/>
          <p:nvPr/>
        </p:nvSpPr>
        <p:spPr>
          <a:xfrm>
            <a:off x="7258748" y="3543656"/>
            <a:ext cx="1906068" cy="323165"/>
          </a:xfrm>
          <a:prstGeom prst="rect">
            <a:avLst/>
          </a:prstGeom>
          <a:noFill/>
        </p:spPr>
        <p:txBody>
          <a:bodyPr wrap="square" rtlCol="0">
            <a:spAutoFit/>
          </a:bodyPr>
          <a:lstStyle/>
          <a:p>
            <a:pPr algn="ctr"/>
            <a:r>
              <a:rPr lang="es-MX" sz="1500" b="1" dirty="0"/>
              <a:t>IMPARCIALIDAD</a:t>
            </a:r>
          </a:p>
        </p:txBody>
      </p:sp>
      <p:sp>
        <p:nvSpPr>
          <p:cNvPr id="16" name="CuadroTexto 15">
            <a:extLst>
              <a:ext uri="{FF2B5EF4-FFF2-40B4-BE49-F238E27FC236}">
                <a16:creationId xmlns:a16="http://schemas.microsoft.com/office/drawing/2014/main" id="{DF78DD24-07C9-4FED-8804-2FCB60043A56}"/>
              </a:ext>
            </a:extLst>
          </p:cNvPr>
          <p:cNvSpPr txBox="1"/>
          <p:nvPr/>
        </p:nvSpPr>
        <p:spPr>
          <a:xfrm>
            <a:off x="9575583" y="3518860"/>
            <a:ext cx="1906068" cy="553998"/>
          </a:xfrm>
          <a:prstGeom prst="rect">
            <a:avLst/>
          </a:prstGeom>
          <a:noFill/>
        </p:spPr>
        <p:txBody>
          <a:bodyPr wrap="square" rtlCol="0">
            <a:spAutoFit/>
          </a:bodyPr>
          <a:lstStyle/>
          <a:p>
            <a:pPr algn="ctr"/>
            <a:r>
              <a:rPr lang="es-MX" sz="1500" b="1" dirty="0"/>
              <a:t>EFICIENCIA /</a:t>
            </a:r>
          </a:p>
          <a:p>
            <a:pPr algn="ctr"/>
            <a:r>
              <a:rPr lang="es-MX" sz="1500" b="1" dirty="0"/>
              <a:t>EFICACIA</a:t>
            </a:r>
          </a:p>
        </p:txBody>
      </p:sp>
    </p:spTree>
    <p:extLst>
      <p:ext uri="{BB962C8B-B14F-4D97-AF65-F5344CB8AC3E}">
        <p14:creationId xmlns:p14="http://schemas.microsoft.com/office/powerpoint/2010/main" val="4060369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0C964E-FEDB-4389-AE72-E363FCD460C5}"/>
              </a:ext>
            </a:extLst>
          </p:cNvPr>
          <p:cNvSpPr txBox="1"/>
          <p:nvPr/>
        </p:nvSpPr>
        <p:spPr>
          <a:xfrm>
            <a:off x="327961" y="647697"/>
            <a:ext cx="11536075" cy="430887"/>
          </a:xfrm>
          <a:prstGeom prst="rect">
            <a:avLst/>
          </a:prstGeom>
          <a:noFill/>
        </p:spPr>
        <p:txBody>
          <a:bodyPr wrap="square" rtlCol="0">
            <a:spAutoFit/>
          </a:bodyPr>
          <a:lstStyle/>
          <a:p>
            <a:r>
              <a:rPr lang="es-MX" sz="2200" b="1" dirty="0">
                <a:solidFill>
                  <a:srgbClr val="9D2449"/>
                </a:solidFill>
                <a:latin typeface="Montserrat" panose="00000500000000000000" pitchFamily="2" charset="0"/>
              </a:rPr>
              <a:t>LEGALIDAD</a:t>
            </a:r>
          </a:p>
        </p:txBody>
      </p:sp>
      <p:pic>
        <p:nvPicPr>
          <p:cNvPr id="10" name="Imagen 9" descr="Icono&#10;&#10;Descripción generada automáticamente">
            <a:extLst>
              <a:ext uri="{FF2B5EF4-FFF2-40B4-BE49-F238E27FC236}">
                <a16:creationId xmlns:a16="http://schemas.microsoft.com/office/drawing/2014/main" id="{DD838D16-0939-4C72-9077-2B0D28C60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806" y="1839702"/>
            <a:ext cx="3395935" cy="3178595"/>
          </a:xfrm>
          <a:prstGeom prst="rect">
            <a:avLst/>
          </a:prstGeom>
        </p:spPr>
      </p:pic>
      <p:sp>
        <p:nvSpPr>
          <p:cNvPr id="2" name="CuadroTexto 1">
            <a:extLst>
              <a:ext uri="{FF2B5EF4-FFF2-40B4-BE49-F238E27FC236}">
                <a16:creationId xmlns:a16="http://schemas.microsoft.com/office/drawing/2014/main" id="{55AB34C9-8EA8-408F-8E89-62D0D7C617B0}"/>
              </a:ext>
            </a:extLst>
          </p:cNvPr>
          <p:cNvSpPr txBox="1"/>
          <p:nvPr/>
        </p:nvSpPr>
        <p:spPr>
          <a:xfrm flipH="1">
            <a:off x="890953" y="2521059"/>
            <a:ext cx="5205047" cy="1815882"/>
          </a:xfrm>
          <a:prstGeom prst="rect">
            <a:avLst/>
          </a:prstGeom>
          <a:noFill/>
        </p:spPr>
        <p:txBody>
          <a:bodyPr wrap="square" rtlCol="0">
            <a:spAutoFit/>
          </a:bodyPr>
          <a:lstStyle/>
          <a:p>
            <a:r>
              <a:rPr lang="es-MX" sz="2800" dirty="0"/>
              <a:t>Fomentar el cumplimiento a las normas jurídicas, con estricto sentido de vocación de servicio a la sociedad.</a:t>
            </a:r>
          </a:p>
        </p:txBody>
      </p:sp>
    </p:spTree>
    <p:extLst>
      <p:ext uri="{BB962C8B-B14F-4D97-AF65-F5344CB8AC3E}">
        <p14:creationId xmlns:p14="http://schemas.microsoft.com/office/powerpoint/2010/main" val="1176839916"/>
      </p:ext>
    </p:extLst>
  </p:cSld>
  <p:clrMapOvr>
    <a:masterClrMapping/>
  </p:clrMapOvr>
</p:sld>
</file>

<file path=ppt/theme/theme1.xml><?xml version="1.0" encoding="utf-8"?>
<a:theme xmlns:a="http://schemas.openxmlformats.org/drawingml/2006/main" name="ASEA 2017 PPT">
  <a:themeElements>
    <a:clrScheme name="ASEA">
      <a:dk1>
        <a:srgbClr val="393939"/>
      </a:dk1>
      <a:lt1>
        <a:srgbClr val="FFFFFF"/>
      </a:lt1>
      <a:dk2>
        <a:srgbClr val="555555"/>
      </a:dk2>
      <a:lt2>
        <a:srgbClr val="EEECE1"/>
      </a:lt2>
      <a:accent1>
        <a:srgbClr val="67B218"/>
      </a:accent1>
      <a:accent2>
        <a:srgbClr val="155D65"/>
      </a:accent2>
      <a:accent3>
        <a:srgbClr val="1B732F"/>
      </a:accent3>
      <a:accent4>
        <a:srgbClr val="0E3B5D"/>
      </a:accent4>
      <a:accent5>
        <a:srgbClr val="155D65"/>
      </a:accent5>
      <a:accent6>
        <a:srgbClr val="7FC80A"/>
      </a:accent6>
      <a:hlink>
        <a:srgbClr val="0000FF"/>
      </a:hlink>
      <a:folHlink>
        <a:srgbClr val="800080"/>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EA 2017 PPT" id="{BFD5DA4A-3978-40CC-82EA-BBE1CA5253E7}" vid="{97D9426E-60A2-4D1B-A2D9-24731B3D7C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ASEA 2017 PPT</Template>
  <TotalTime>32920</TotalTime>
  <Words>2401</Words>
  <Application>Microsoft Office PowerPoint</Application>
  <PresentationFormat>Panorámica</PresentationFormat>
  <Paragraphs>211</Paragraphs>
  <Slides>35</Slides>
  <Notes>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35</vt:i4>
      </vt:variant>
    </vt:vector>
  </HeadingPairs>
  <TitlesOfParts>
    <vt:vector size="44" baseType="lpstr">
      <vt:lpstr>Arial</vt:lpstr>
      <vt:lpstr>Calibri</vt:lpstr>
      <vt:lpstr>Montserrat</vt:lpstr>
      <vt:lpstr>Montserrat Light</vt:lpstr>
      <vt:lpstr>Symbol</vt:lpstr>
      <vt:lpstr>Trebuchet MS</vt:lpstr>
      <vt:lpstr>Wingdings</vt:lpstr>
      <vt:lpstr>Wingdings 3</vt:lpstr>
      <vt:lpstr>ASEA 2017 PPT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ASEA - 20180615 AER Regulatory Excellence Global Summit</dc:title>
  <dc:creator>Eder Giovanni Suárez Padilla</dc:creator>
  <cp:lastModifiedBy>Angélica Ostoa Montes</cp:lastModifiedBy>
  <cp:revision>1130</cp:revision>
  <cp:lastPrinted>2019-10-09T01:24:37Z</cp:lastPrinted>
  <dcterms:created xsi:type="dcterms:W3CDTF">2017-09-12T18:15:47Z</dcterms:created>
  <dcterms:modified xsi:type="dcterms:W3CDTF">2020-12-10T19:06:59Z</dcterms:modified>
</cp:coreProperties>
</file>